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notesMasterIdLst>
    <p:notesMasterId r:id="rId54"/>
  </p:notesMasterIdLst>
  <p:sldIdLst>
    <p:sldId id="256" r:id="rId2"/>
    <p:sldId id="287" r:id="rId3"/>
    <p:sldId id="288" r:id="rId4"/>
    <p:sldId id="291" r:id="rId5"/>
    <p:sldId id="289" r:id="rId6"/>
    <p:sldId id="290" r:id="rId7"/>
    <p:sldId id="265" r:id="rId8"/>
    <p:sldId id="264" r:id="rId9"/>
    <p:sldId id="260" r:id="rId10"/>
    <p:sldId id="292" r:id="rId11"/>
    <p:sldId id="293" r:id="rId12"/>
    <p:sldId id="294" r:id="rId13"/>
    <p:sldId id="295" r:id="rId14"/>
    <p:sldId id="296" r:id="rId15"/>
    <p:sldId id="297" r:id="rId16"/>
    <p:sldId id="323" r:id="rId17"/>
    <p:sldId id="322" r:id="rId18"/>
    <p:sldId id="326" r:id="rId19"/>
    <p:sldId id="327" r:id="rId20"/>
    <p:sldId id="328" r:id="rId21"/>
    <p:sldId id="298" r:id="rId22"/>
    <p:sldId id="299" r:id="rId23"/>
    <p:sldId id="300" r:id="rId24"/>
    <p:sldId id="329" r:id="rId25"/>
    <p:sldId id="301" r:id="rId26"/>
    <p:sldId id="302" r:id="rId27"/>
    <p:sldId id="303" r:id="rId28"/>
    <p:sldId id="304" r:id="rId29"/>
    <p:sldId id="318" r:id="rId30"/>
    <p:sldId id="319" r:id="rId31"/>
    <p:sldId id="320" r:id="rId32"/>
    <p:sldId id="325" r:id="rId33"/>
    <p:sldId id="280" r:id="rId34"/>
    <p:sldId id="282" r:id="rId35"/>
    <p:sldId id="283" r:id="rId36"/>
    <p:sldId id="284" r:id="rId37"/>
    <p:sldId id="285" r:id="rId38"/>
    <p:sldId id="286" r:id="rId39"/>
    <p:sldId id="305" r:id="rId40"/>
    <p:sldId id="324" r:id="rId41"/>
    <p:sldId id="331" r:id="rId42"/>
    <p:sldId id="321" r:id="rId43"/>
    <p:sldId id="307" r:id="rId44"/>
    <p:sldId id="308" r:id="rId45"/>
    <p:sldId id="309" r:id="rId46"/>
    <p:sldId id="310" r:id="rId47"/>
    <p:sldId id="332" r:id="rId48"/>
    <p:sldId id="312" r:id="rId49"/>
    <p:sldId id="313" r:id="rId50"/>
    <p:sldId id="314" r:id="rId51"/>
    <p:sldId id="315" r:id="rId52"/>
    <p:sldId id="31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1" autoAdjust="0"/>
    <p:restoredTop sz="84746" autoAdjust="0"/>
  </p:normalViewPr>
  <p:slideViewPr>
    <p:cSldViewPr snapToGrid="0">
      <p:cViewPr>
        <p:scale>
          <a:sx n="70" d="100"/>
          <a:sy n="70" d="100"/>
        </p:scale>
        <p:origin x="73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2FCB0-9871-42AD-8E70-F9531DC3DF94}" type="datetimeFigureOut">
              <a:rPr lang="it-IT" smtClean="0"/>
              <a:t>01/09/2024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A2A95-BCA7-46CD-8E4F-FD9277015F27}" type="slidenum">
              <a:rPr lang="it-IT" smtClean="0"/>
              <a:t>‹N›</a:t>
            </a:fld>
            <a:endParaRPr lang="it-IT"/>
          </a:p>
        </p:txBody>
      </p:sp>
    </p:spTree>
    <p:extLst>
      <p:ext uri="{BB962C8B-B14F-4D97-AF65-F5344CB8AC3E}">
        <p14:creationId xmlns:p14="http://schemas.microsoft.com/office/powerpoint/2010/main" val="47360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ello.com/b/CcWDGTUq/progetto-even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progetto consiste nell’implementazione di un’applicazione per l’amministrazione e la gestione di una foresteria che permetta la prenotazione delle sale conferenze e delle camere per gli ospiti.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1</a:t>
            </a:fld>
            <a:endParaRPr lang="it-IT"/>
          </a:p>
        </p:txBody>
      </p:sp>
    </p:spTree>
    <p:extLst>
      <p:ext uri="{BB962C8B-B14F-4D97-AF65-F5344CB8AC3E}">
        <p14:creationId xmlns:p14="http://schemas.microsoft.com/office/powerpoint/2010/main" val="2696884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pattern architetturale delinea gli elementi essenziali e coesi dell'architettura del sistema. Il seguente schema evidenzia: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struttura 2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(il modello e i dati sono nello stesso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tier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il SERVER)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comunicazione via internet ad opera di un REST Generator e di un Controller (basati sul framework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SpringBoot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L’interfaccia utente (realizzata usando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JavaFX</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tenuta separata dal codice che gestisce gli eventi (e che esegue 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request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ed elabora le risposte del server)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server è suddiviso in controller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listener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ed il service che interviene sia sul Model che sul Data Base (i file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json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architectural</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pattern è palesemente un MVC; poiché tutte le comunicazioni passano attraverso il controller è un MVC passivo (Pull)</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15</a:t>
            </a:fld>
            <a:endParaRPr lang="it-IT"/>
          </a:p>
        </p:txBody>
      </p:sp>
    </p:spTree>
    <p:extLst>
      <p:ext uri="{BB962C8B-B14F-4D97-AF65-F5344CB8AC3E}">
        <p14:creationId xmlns:p14="http://schemas.microsoft.com/office/powerpoint/2010/main" val="4100785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pattern architetturale delinea gli elementi essenziali e coesi dell'architettura del sistema. Il seguente schema evidenzia: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struttura 2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(il modello e i dati sono nello stesso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tier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il SERVER)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comunicazione via internet ad opera di un REST Generator e di un Controller (basati sul framework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SpringBoot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L’interfaccia utente (realizzata usando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JavaFX</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tenuta separata dal codice che gestisce gli eventi (e che esegue 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request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ed elabora le risposte del server)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server è suddiviso in controller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listener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ed il service che interviene sia sul Model che sul Data Base (i file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json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architectural</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pattern è palesemente un MVC; poiché tutte le comunicazioni passano attraverso il controller è un MVC passivo (Pull)</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18</a:t>
            </a:fld>
            <a:endParaRPr lang="it-IT"/>
          </a:p>
        </p:txBody>
      </p:sp>
    </p:spTree>
    <p:extLst>
      <p:ext uri="{BB962C8B-B14F-4D97-AF65-F5344CB8AC3E}">
        <p14:creationId xmlns:p14="http://schemas.microsoft.com/office/powerpoint/2010/main" val="296270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0" kern="100" dirty="0">
                <a:effectLst/>
                <a:latin typeface="Times New Roman" panose="02020603050405020304" pitchFamily="18" charset="0"/>
                <a:ea typeface="Calibri" panose="020F0502020204030204" pitchFamily="34" charset="0"/>
              </a:rPr>
              <a:t>Il pattern Visitor è presente sin dalla prima stesura del codice</a:t>
            </a:r>
            <a:br>
              <a:rPr lang="it-IT" sz="1800" b="0" kern="100" dirty="0">
                <a:effectLst/>
                <a:latin typeface="Times New Roman" panose="02020603050405020304" pitchFamily="18" charset="0"/>
                <a:ea typeface="Calibri" panose="020F0502020204030204" pitchFamily="34" charset="0"/>
              </a:rPr>
            </a:br>
            <a:r>
              <a:rPr lang="it-IT" sz="1400" dirty="0"/>
              <a:t>SX - linea – triangolo vuoto - DX : SX estende la classe DX </a:t>
            </a:r>
          </a:p>
          <a:p>
            <a:r>
              <a:rPr lang="it-IT" sz="1400" dirty="0"/>
              <a:t>SX – tratteggio – triangolo pieno – DX: SX implementa l’interfaccia DX</a:t>
            </a:r>
          </a:p>
          <a:p>
            <a:r>
              <a:rPr lang="it-IT" sz="1400" dirty="0"/>
              <a:t>SX – tratteggio – V – DX: SX ha un metodo della classe DX</a:t>
            </a:r>
          </a:p>
          <a:p>
            <a:r>
              <a:rPr lang="it-IT" sz="1400" dirty="0"/>
              <a:t>SX – rombo vuoto – linea – DX: SX ha un attributo della classe DX</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SX- rombo pieno – linea – DX: SX ha un attributo della classe DX, se distruggo SX distruggo anche 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b="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b="0" kern="100" dirty="0">
              <a:effectLst/>
              <a:latin typeface="Times New Roman" panose="02020603050405020304" pitchFamily="18" charset="0"/>
              <a:ea typeface="Calibri" panose="020F0502020204030204" pitchFamily="34" charset="0"/>
            </a:endParaRPr>
          </a:p>
        </p:txBody>
      </p:sp>
      <p:sp>
        <p:nvSpPr>
          <p:cNvPr id="4" name="Segnaposto numero diapositiva 3"/>
          <p:cNvSpPr>
            <a:spLocks noGrp="1"/>
          </p:cNvSpPr>
          <p:nvPr>
            <p:ph type="sldNum" sz="quarter" idx="5"/>
          </p:nvPr>
        </p:nvSpPr>
        <p:spPr/>
        <p:txBody>
          <a:bodyPr/>
          <a:lstStyle/>
          <a:p>
            <a:fld id="{535A2A95-BCA7-46CD-8E4F-FD9277015F27}" type="slidenum">
              <a:rPr lang="it-IT" smtClean="0"/>
              <a:t>21</a:t>
            </a:fld>
            <a:endParaRPr lang="it-IT"/>
          </a:p>
        </p:txBody>
      </p:sp>
    </p:spTree>
    <p:extLst>
      <p:ext uri="{BB962C8B-B14F-4D97-AF65-F5344CB8AC3E}">
        <p14:creationId xmlns:p14="http://schemas.microsoft.com/office/powerpoint/2010/main" val="321176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classe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SingletonService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s’è resa necessaria per poter gestire il file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Songleton.json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volto a memorizzare i contatori dei vari tipi di Resource.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22</a:t>
            </a:fld>
            <a:endParaRPr lang="it-IT"/>
          </a:p>
        </p:txBody>
      </p:sp>
    </p:spTree>
    <p:extLst>
      <p:ext uri="{BB962C8B-B14F-4D97-AF65-F5344CB8AC3E}">
        <p14:creationId xmlns:p14="http://schemas.microsoft.com/office/powerpoint/2010/main" val="2194863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L’Observer è utilizzato per notificare a tutti i service che è stato modificato il calendario, a seguito di tale notifica si procede al cambio degli stati delle risorse e alla generazione dei report utili per comunicare ai clienti/partecipanti/noleggiatori eventuali disdette delle prenotazioni per gravi motivi organizzativi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23</a:t>
            </a:fld>
            <a:endParaRPr lang="it-IT"/>
          </a:p>
        </p:txBody>
      </p:sp>
    </p:spTree>
    <p:extLst>
      <p:ext uri="{BB962C8B-B14F-4D97-AF65-F5344CB8AC3E}">
        <p14:creationId xmlns:p14="http://schemas.microsoft.com/office/powerpoint/2010/main" val="2081777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24</a:t>
            </a:fld>
            <a:endParaRPr lang="it-IT"/>
          </a:p>
        </p:txBody>
      </p:sp>
    </p:spTree>
    <p:extLst>
      <p:ext uri="{BB962C8B-B14F-4D97-AF65-F5344CB8AC3E}">
        <p14:creationId xmlns:p14="http://schemas.microsoft.com/office/powerpoint/2010/main" val="318636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Cliccando sul singolo giorno è possibile cambiare lo stato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25</a:t>
            </a:fld>
            <a:endParaRPr lang="it-IT"/>
          </a:p>
        </p:txBody>
      </p:sp>
    </p:spTree>
    <p:extLst>
      <p:ext uri="{BB962C8B-B14F-4D97-AF65-F5344CB8AC3E}">
        <p14:creationId xmlns:p14="http://schemas.microsoft.com/office/powerpoint/2010/main" val="3915569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cambio dello stato di una camera per un determinato giorno è ottenuto cliccando sulla singola cella e selezionando il nuovo stato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26</a:t>
            </a:fld>
            <a:endParaRPr lang="it-IT"/>
          </a:p>
        </p:txBody>
      </p:sp>
    </p:spTree>
    <p:extLst>
      <p:ext uri="{BB962C8B-B14F-4D97-AF65-F5344CB8AC3E}">
        <p14:creationId xmlns:p14="http://schemas.microsoft.com/office/powerpoint/2010/main" val="475134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maschera degli eventi ha due sotto-maschere: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maschera delle sale (evidenziata in rosa) palesemente simile a quella delle camere, differisce per la gestione di stati diversi e per la gestione dei click. Cliccando su una data prenotata si ottengono le informazioni relative all’evento per cui è stata prenotata la sala. Può servire al Responsabile della foresteria per valutare una migliore allocazione delle sale in base al numero delle prenotazioni.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tabella degli speech (evidenziata in azzurro) consente l’eliminazione della singola riga (speech). L’eliminazione degli speech è l’unica delete prevista (la cancellazione delle camere o delle sale è stata considerata come una riconfigurazione del sistema, la cancellazione degli eventi dovrebbe essere gestita con un flag e non con una eliminazione dell’oggetto)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fila di bottoni in calce alla maschera consente di navigare nell’anagrafica degli eventi.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numerosità dei controlli (utilizzati sia per popolare gli attributi dell’oggetto che per navigare da un evento all’altro) ha imposto la una classe ad hoc per la loro gestione.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27</a:t>
            </a:fld>
            <a:endParaRPr lang="it-IT"/>
          </a:p>
        </p:txBody>
      </p:sp>
    </p:spTree>
    <p:extLst>
      <p:ext uri="{BB962C8B-B14F-4D97-AF65-F5344CB8AC3E}">
        <p14:creationId xmlns:p14="http://schemas.microsoft.com/office/powerpoint/2010/main" val="386010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Per tutta la durata del progetto è stato usato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SonarLint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(in locale e quindi senza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SonarQube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SonarCloud</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disabilitando solo pochissime regole (Java) e usando il meno possibile il comando //NOSONAR (reso necessario nel codice delle classi di test che per essere visibili da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JavaDoc</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devono essere dichiarate pubbliche).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28</a:t>
            </a:fld>
            <a:endParaRPr lang="it-IT"/>
          </a:p>
        </p:txBody>
      </p:sp>
    </p:spTree>
    <p:extLst>
      <p:ext uri="{BB962C8B-B14F-4D97-AF65-F5344CB8AC3E}">
        <p14:creationId xmlns:p14="http://schemas.microsoft.com/office/powerpoint/2010/main" val="93883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50000"/>
              </a:lnSpc>
              <a:spcAft>
                <a:spcPts val="8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team ha adottato l’AMDD (Agile Model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Driven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Development) ed ha messo in pratica le seguenti best practices: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Planning game: a ciascun Use Case Storie è stata assegnata una priorità</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Pair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Programming: tutto il progetto è stato sviluppato in coppia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System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Metaphor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entrambi i membri del gruppo hanno contribuito a tutte le fasi del progetto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SCRUM: è stato estremamente utile in quanto il progetto è stato sviluppato in singoli sprint (più o meno settimanali) ma a volte intervallati da lunghe pause.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Continuous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Integration (ogni funzionalità è stata sviluppata “a sé stante”, a cui è seguito lo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unit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testing e l’immediata integrazione con il resto del codice. Vista la natura accademica del progetto, non c’è stato un vero e proprio delivery.</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Alla pagina web </a:t>
            </a:r>
            <a:r>
              <a:rPr lang="it-IT"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https://trello.com/b/CcWDGTUq/progetto-event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disponibile la suddivisione in sprint del progetto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limitato tempo dedicato alla progettazione (in linea con l’approccio AMDD) unitamente all’inesperienza ci ha portato a sviluppare un codice che solo l’analisi statica ci ha evidenziato deficitario dal punto di vista della coesione; siamo stati costretti ad un pesante re-factoring del codice del client per ridurre le dimensioni e migliorare la coesione di alcune classi. Il re-factoring del codice del server (controller e service) ha ridotto il numero di classi esterne ed ha migliorato la scalabilità del codice.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a:t>
            </a:fld>
            <a:endParaRPr lang="it-IT"/>
          </a:p>
        </p:txBody>
      </p:sp>
    </p:spTree>
    <p:extLst>
      <p:ext uri="{BB962C8B-B14F-4D97-AF65-F5344CB8AC3E}">
        <p14:creationId xmlns:p14="http://schemas.microsoft.com/office/powerpoint/2010/main" val="3619439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Al termine della iterazione 4 abbiamo completato lo sviluppo degli user case che ci eravamo prefissi, ma l’analisi statice eseguito con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codeMR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mostrava problemi di coesione di tipo “grave”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29</a:t>
            </a:fld>
            <a:endParaRPr lang="it-IT"/>
          </a:p>
        </p:txBody>
      </p:sp>
    </p:spTree>
    <p:extLst>
      <p:ext uri="{BB962C8B-B14F-4D97-AF65-F5344CB8AC3E}">
        <p14:creationId xmlns:p14="http://schemas.microsoft.com/office/powerpoint/2010/main" val="223405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Abbiamo, quindi, cominciato il re-factoring del codice dapprima rivedendo le classi del server introducendo una classe astratta e il pattern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observer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Come si può vedere, tale intervento ha praticamente dimezzato il numero di classi esterne e il numero di package esterni, ma non è servito a migliorare la coesione.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30</a:t>
            </a:fld>
            <a:endParaRPr lang="it-IT"/>
          </a:p>
        </p:txBody>
      </p:sp>
    </p:spTree>
    <p:extLst>
      <p:ext uri="{BB962C8B-B14F-4D97-AF65-F5344CB8AC3E}">
        <p14:creationId xmlns:p14="http://schemas.microsoft.com/office/powerpoint/2010/main" val="290552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re-factoring del codice del server, per quanto utile per migliorare la struttura del codice, ha ottenuto il risultato finale solo con l’introduzione della classe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WEventInfo</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nella quale sono confluiti tutti gli attributi di Event si è riuscito ad eliminare i problemi di coesione</a:t>
            </a:r>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31</a:t>
            </a:fld>
            <a:endParaRPr lang="it-IT"/>
          </a:p>
        </p:txBody>
      </p:sp>
    </p:spTree>
    <p:extLst>
      <p:ext uri="{BB962C8B-B14F-4D97-AF65-F5344CB8AC3E}">
        <p14:creationId xmlns:p14="http://schemas.microsoft.com/office/powerpoint/2010/main" val="1259062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L’introduzione della classe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WEventLayout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nella quale è confluito il codice per la gestione dei numerosi controlli presenti nella maschera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WEvent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ed altre interventi “minori” hanno consentito di ottenere un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coupling</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ottimale: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32</a:t>
            </a:fld>
            <a:endParaRPr lang="it-IT"/>
          </a:p>
        </p:txBody>
      </p:sp>
    </p:spTree>
    <p:extLst>
      <p:ext uri="{BB962C8B-B14F-4D97-AF65-F5344CB8AC3E}">
        <p14:creationId xmlns:p14="http://schemas.microsoft.com/office/powerpoint/2010/main" val="2727455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50000"/>
              </a:lnSpc>
              <a:spcAft>
                <a:spcPts val="8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Sono state sviluppate complessivamente 7 classi di test per un totale di 20 test; ovviamente ciò non ha la pretesa di coprire tutto il codice, ma i pattern design utilizzati garantiscono comunque una discreta copertura. La classe meglio testata è 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RoomService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che insieme alla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RoomController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sono quelle che sono state realizzate nella iterazione 2 AMDD.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Tutto il codice relativo alla UI è stato testato verificandone direttamente il funzionamento.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Tutti i test vengono superati dal codice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keep</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it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green).</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39</a:t>
            </a:fld>
            <a:endParaRPr lang="it-IT"/>
          </a:p>
        </p:txBody>
      </p:sp>
    </p:spTree>
    <p:extLst>
      <p:ext uri="{BB962C8B-B14F-4D97-AF65-F5344CB8AC3E}">
        <p14:creationId xmlns:p14="http://schemas.microsoft.com/office/powerpoint/2010/main" val="3218745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40</a:t>
            </a:fld>
            <a:endParaRPr lang="it-IT"/>
          </a:p>
        </p:txBody>
      </p:sp>
    </p:spTree>
    <p:extLst>
      <p:ext uri="{BB962C8B-B14F-4D97-AF65-F5344CB8AC3E}">
        <p14:creationId xmlns:p14="http://schemas.microsoft.com/office/powerpoint/2010/main" val="252924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effectLst/>
                <a:latin typeface="Times New Roman" panose="02020603050405020304" pitchFamily="18" charset="0"/>
                <a:ea typeface="Calibri" panose="020F0502020204030204" pitchFamily="34" charset="0"/>
              </a:rPr>
              <a:t>La Classe Resource è presente sin dalla prima stesura del codice.</a:t>
            </a:r>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44</a:t>
            </a:fld>
            <a:endParaRPr lang="it-IT"/>
          </a:p>
        </p:txBody>
      </p:sp>
    </p:spTree>
    <p:extLst>
      <p:ext uri="{BB962C8B-B14F-4D97-AF65-F5344CB8AC3E}">
        <p14:creationId xmlns:p14="http://schemas.microsoft.com/office/powerpoint/2010/main" val="250009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kern="100" dirty="0">
                <a:effectLst/>
                <a:latin typeface="Times New Roman" panose="02020603050405020304" pitchFamily="18" charset="0"/>
                <a:ea typeface="Calibri" panose="020F0502020204030204" pitchFamily="34" charset="0"/>
                <a:cs typeface="Times New Roman" panose="02020603050405020304" pitchFamily="18" charset="0"/>
              </a:rPr>
              <a:t>Lo schema mostra le due classi che fungono da main per il Client (</a:t>
            </a:r>
            <a:r>
              <a:rPr lang="it-IT" sz="1800" b="0" kern="100" dirty="0" err="1">
                <a:effectLst/>
                <a:latin typeface="Times New Roman" panose="02020603050405020304" pitchFamily="18" charset="0"/>
                <a:ea typeface="Calibri" panose="020F0502020204030204" pitchFamily="34" charset="0"/>
                <a:cs typeface="Times New Roman" panose="02020603050405020304" pitchFamily="18" charset="0"/>
              </a:rPr>
              <a:t>ResponsabileApplicatione</a:t>
            </a:r>
            <a:r>
              <a:rPr lang="it-IT" sz="1800" b="0" kern="100"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sz="1800" b="0" kern="100" dirty="0" err="1">
                <a:effectLst/>
                <a:latin typeface="Times New Roman" panose="02020603050405020304" pitchFamily="18" charset="0"/>
                <a:ea typeface="Calibri" panose="020F0502020204030204" pitchFamily="34" charset="0"/>
                <a:cs typeface="Times New Roman" panose="02020603050405020304" pitchFamily="18" charset="0"/>
              </a:rPr>
              <a:t>ReceptionistApplication</a:t>
            </a:r>
            <a:r>
              <a:rPr lang="it-IT" sz="1800" b="0" kern="100" dirty="0">
                <a:effectLst/>
                <a:latin typeface="Times New Roman" panose="02020603050405020304" pitchFamily="18" charset="0"/>
                <a:ea typeface="Calibri" panose="020F0502020204030204" pitchFamily="34" charset="0"/>
                <a:cs typeface="Times New Roman" panose="02020603050405020304" pitchFamily="18" charset="0"/>
              </a:rPr>
              <a:t>) e per il Server (</a:t>
            </a:r>
            <a:r>
              <a:rPr lang="it-IT" sz="1800" b="0" kern="100" dirty="0" err="1">
                <a:effectLst/>
                <a:latin typeface="Times New Roman" panose="02020603050405020304" pitchFamily="18" charset="0"/>
                <a:ea typeface="Calibri" panose="020F0502020204030204" pitchFamily="34" charset="0"/>
                <a:cs typeface="Times New Roman" panose="02020603050405020304" pitchFamily="18" charset="0"/>
              </a:rPr>
              <a:t>ServerApplication</a:t>
            </a:r>
            <a:r>
              <a:rPr lang="it-IT" sz="1800" b="0" kern="100" dirty="0">
                <a:effectLst/>
                <a:latin typeface="Times New Roman" panose="02020603050405020304" pitchFamily="18" charset="0"/>
                <a:ea typeface="Calibri" panose="020F0502020204030204" pitchFamily="34" charset="0"/>
                <a:cs typeface="Times New Roman" panose="02020603050405020304" pitchFamily="18" charset="0"/>
              </a:rPr>
              <a:t>) e la classe menu da cui si accede alle singole finestre.</a:t>
            </a:r>
            <a:endParaRPr lang="it-IT" sz="1800" b="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51</a:t>
            </a:fld>
            <a:endParaRPr lang="it-IT"/>
          </a:p>
        </p:txBody>
      </p:sp>
    </p:spTree>
    <p:extLst>
      <p:ext uri="{BB962C8B-B14F-4D97-AF65-F5344CB8AC3E}">
        <p14:creationId xmlns:p14="http://schemas.microsoft.com/office/powerpoint/2010/main" val="4174966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classe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AppConfig</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chiamata da tutte le classi che necessitano di serializzare e/o de-serializzare gli oggetti facendo ricorso, se server, agli adattatori implementati.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AppConfig</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utilizzata anche per memorizzare: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l’URL su cui sono in ascolto i controller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MongoDB_URI</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l’indirizzo dell’Atlas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DataBase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e relativa password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USE_MongoDB</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il flag con cui si gestisce lo switch tra utilizzo dei file json 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MongoDB</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path</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(diversa per ciascun membro del gruppo di sviluppo) e la data che funge da T0 (Start Date)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52</a:t>
            </a:fld>
            <a:endParaRPr lang="it-IT"/>
          </a:p>
        </p:txBody>
      </p:sp>
    </p:spTree>
    <p:extLst>
      <p:ext uri="{BB962C8B-B14F-4D97-AF65-F5344CB8AC3E}">
        <p14:creationId xmlns:p14="http://schemas.microsoft.com/office/powerpoint/2010/main" val="297153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natura accademica del progetto ha fatto sì che alcuni dei requisiti non funzionali siano stati imposti dalla Professoressa Scandurra anziché dal Cliente, ciò ha dato un tocco di realismo al progetto: i vincoli sono sempre imposti e mai scelti.</a:t>
            </a:r>
            <a:endParaRPr lang="it-IT"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b="0" kern="1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effectLst/>
                <a:latin typeface="Times New Roman" panose="02020603050405020304" pitchFamily="18" charset="0"/>
              </a:rPr>
              <a:t>Nonfunctional requirements</a:t>
            </a:r>
            <a:endParaRPr lang="it-IT" sz="1600" b="1" kern="100" dirty="0">
              <a:effectLst/>
              <a:latin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Adozione dell’</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architectural</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pattern MVC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three</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layers</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ma non necessariamente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three</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per semplicità abbiamo optato per il MVC passivo/pull (tutte le comunicazioni avvengono attraverso il controller) su due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(Client e Server)</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La comunicazione fra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deve utilizzare il framework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SpringBoot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L’interfaccia utente deve usare il framework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JavaFX</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Approccio API-led</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Utilizzo del maggior numero possibile di design patterns (in particolare abbiamo usato: il Singleton, il Visitor, il Publisher-</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Subscriber</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Non è necessario utilizzare alcun DMBS è sufficiente utilizzare dei file JSON.</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3</a:t>
            </a:fld>
            <a:endParaRPr lang="it-IT"/>
          </a:p>
        </p:txBody>
      </p:sp>
    </p:spTree>
    <p:extLst>
      <p:ext uri="{BB962C8B-B14F-4D97-AF65-F5344CB8AC3E}">
        <p14:creationId xmlns:p14="http://schemas.microsoft.com/office/powerpoint/2010/main" val="280320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7000"/>
              </a:lnSpc>
              <a:spcBef>
                <a:spcPts val="600"/>
              </a:spcBef>
              <a:spcAft>
                <a:spcPts val="600"/>
              </a:spcAft>
              <a:buClrTx/>
              <a:buSzTx/>
              <a:buFontTx/>
              <a:buNone/>
              <a:tabLst/>
              <a:defRPr/>
            </a:pPr>
            <a:r>
              <a:rPr lang="en-US" sz="1800" b="1" kern="100" dirty="0">
                <a:effectLst/>
                <a:latin typeface="Times New Roman" panose="02020603050405020304" pitchFamily="18" charset="0"/>
              </a:rPr>
              <a:t>Functional requirements (Customer’s requirements)</a:t>
            </a:r>
            <a:endParaRPr lang="it-IT" sz="1800" b="1" kern="100" dirty="0">
              <a:effectLst/>
              <a:latin typeface="Times New Roman" panose="02020603050405020304" pitchFamily="18" charset="0"/>
            </a:endParaRPr>
          </a:p>
          <a:p>
            <a:pPr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Realizzare un progetto che consenta di gestire una foresteria in cui: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NOLEGGIATORE possa prenotare una sala convegni (di dimensione adeguati al numero di partecipanti previsti), scegliere fra diversi tipi di rinfresco, specificare l’elenco degli interventi (speech), il prezzo di partecipazione, ecc. I convegni durano un giorno solo.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PARTECIPANTE possa prenotare la propria partecipazione e, se desidera, prenotare una camera per il pernottamento. Le camere non sono tutte uguali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RESPONSABILE della FORESTERIA deve poter vedere l’impegno delle sale su una vista di tipo calendario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L’assegnazione della camera deve essere tale che il CLIENTE possa rimanere nella foresteria per più notti senza dover cambiare camera.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L’ADDETTO ALLA PULIZIA deve poter cambiare lo stato della camera per indicare che è stata pulita, o che non è disponibile perché la sta pulendo.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4</a:t>
            </a:fld>
            <a:endParaRPr lang="it-IT"/>
          </a:p>
        </p:txBody>
      </p:sp>
    </p:spTree>
    <p:extLst>
      <p:ext uri="{BB962C8B-B14F-4D97-AF65-F5344CB8AC3E}">
        <p14:creationId xmlns:p14="http://schemas.microsoft.com/office/powerpoint/2010/main" val="64506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In questa fase si è definita l’architettura software da implementare: si è optata 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three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layers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architecture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(ovvero architettura a tre strati), ovvero un'architettura che organizza le applicazioni in tre strati di codice: il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layer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presentazione, o interfaccia utente, il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layer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applicazione, dove i dati vengono elaborati, e il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layer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dati, dove i dati associati all'applicazione vengono memorizzati e gestiti.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Per semplicità abbiamo optato per la soluzione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two</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tiers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(Client – Server) con il server che ospita sia il codice del controller che quello per la memorizzazione dei dati (in file JSON)</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Client e il Server comunicano mediante il framework Spring Boot che abbiamo utilizzato la tecnologia REST, le API sono rigorosamente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RESTful</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in quanto: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tutte le richieste sono gestite tramite HTTP.</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le comunicazioni client server sono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stateless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(non prevede la memorizzazione delle informazioni del client tra le richieste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Get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in altre parole ogni richiesta è distinta e non connessa.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sono trasmessi sempre risorse (Camera, Evento, ecc.) “complete” che sono memorizzati nel client al fine di limitare le interazioni client server.</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l'interfaccia dei componenti è uniforme in modo che le informazioni vengano trasferite in una forma standard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Attraverso l’activity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diagram</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possiamo vedere il flusso di dati delle funzioni rese disponibili dal sistema.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6</a:t>
            </a:fld>
            <a:endParaRPr lang="it-IT"/>
          </a:p>
        </p:txBody>
      </p:sp>
    </p:spTree>
    <p:extLst>
      <p:ext uri="{BB962C8B-B14F-4D97-AF65-F5344CB8AC3E}">
        <p14:creationId xmlns:p14="http://schemas.microsoft.com/office/powerpoint/2010/main" val="306922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Questa fase iniziale ha comportato anche la scelta dei tool e della tecnologia da utilizzare per la memorizzazione dei dati su database e la tecnologia da utilizzare per l’implementazione del software applicativo.</a:t>
            </a:r>
            <a:endParaRPr lang="it-IT" sz="18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b="0" kern="1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err="1">
                <a:effectLst/>
                <a:latin typeface="Times New Roman" panose="02020603050405020304" pitchFamily="18" charset="0"/>
              </a:rPr>
              <a:t>codeMR</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CodeMR</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consente l’analisi statice del codice e ne visualizza le metriche e gli attributi di qualità (accoppiamento, complessità, coesione e dimensione) in diverse viste come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Package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TreeMap</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Sunburst</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Dependency</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Graph</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Views</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Abbiamo utilizzato una trial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licence</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1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err="1">
                <a:effectLst/>
                <a:latin typeface="Times New Roman" panose="02020603050405020304" pitchFamily="18" charset="0"/>
              </a:rPr>
              <a:t>Gson</a:t>
            </a:r>
            <a:endParaRPr lang="it-IT" sz="1600" b="1" kern="100" dirty="0">
              <a:effectLst/>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Si è utilizzato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Gson</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libreria sviluppata da Google, per convertire oggetti Java nella loro rappresentazione JSON e viceversa.</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Bef>
                <a:spcPts val="600"/>
              </a:spcBef>
              <a:spcAft>
                <a:spcPts val="600"/>
              </a:spcAft>
              <a:buFont typeface="Arial" panose="020B0604020202020204" pitchFamily="34" charset="0"/>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Le caratteristiche principali che ci hanno portato all’utilizzo di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Gson</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sono le seguenti:</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Bef>
                <a:spcPts val="600"/>
              </a:spcBef>
              <a:spcAft>
                <a:spcPts val="600"/>
              </a:spcAft>
              <a:buFont typeface="Arial" panose="020B0604020202020204" pitchFamily="34" charset="0"/>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Semplice e veloce da utilizzare.</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just">
              <a:lnSpc>
                <a:spcPct val="107000"/>
              </a:lnSpc>
              <a:spcBef>
                <a:spcPts val="600"/>
              </a:spcBef>
              <a:spcAft>
                <a:spcPts val="600"/>
              </a:spcAft>
              <a:buFont typeface="Arial" panose="020B0604020202020204" pitchFamily="34" charset="0"/>
              <a:buChar char="•"/>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Indipendente dai file sorgenti. </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Bef>
                <a:spcPts val="600"/>
              </a:spcBef>
              <a:spcAft>
                <a:spcPts val="600"/>
              </a:spcAft>
              <a:buFont typeface="Symbol" panose="05050102010706020507" pitchFamily="18" charset="2"/>
              <a:buNone/>
            </a:pP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Ha consentito la creazione di adapter personalizzati per definire la modalità di serializzazione degli oggetti di tipo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LocalDate</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sz="1200" kern="100" dirty="0" err="1">
                <a:effectLst/>
                <a:latin typeface="Times New Roman" panose="02020603050405020304" pitchFamily="18" charset="0"/>
                <a:ea typeface="Calibri" panose="020F0502020204030204" pitchFamily="34" charset="0"/>
                <a:cs typeface="Times New Roman" panose="02020603050405020304" pitchFamily="18" charset="0"/>
              </a:rPr>
              <a:t>LocalTime</a:t>
            </a:r>
            <a:r>
              <a:rPr lang="it-IT"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a:p>
            <a:r>
              <a:rPr lang="it-IT" b="1" dirty="0" err="1"/>
              <a:t>MongoDB</a:t>
            </a:r>
            <a:r>
              <a:rPr lang="it-IT" b="1" dirty="0"/>
              <a:t> e </a:t>
            </a:r>
            <a:r>
              <a:rPr lang="it-IT" b="1" dirty="0" err="1"/>
              <a:t>AtlasDB</a:t>
            </a:r>
            <a:endParaRPr lang="it-IT" b="1" dirty="0"/>
          </a:p>
          <a:p>
            <a:r>
              <a:rPr lang="it-IT" dirty="0"/>
              <a:t>Visto che la versione 1 usava file json, abbiamo optato per un DBMS </a:t>
            </a:r>
            <a:r>
              <a:rPr lang="it-IT" dirty="0" err="1"/>
              <a:t>NoSQL</a:t>
            </a:r>
            <a:r>
              <a:rPr lang="it-IT" dirty="0"/>
              <a:t>, il passaggio da </a:t>
            </a:r>
            <a:r>
              <a:rPr lang="it-IT" dirty="0" err="1"/>
              <a:t>MongoDB</a:t>
            </a:r>
            <a:r>
              <a:rPr lang="it-IT" dirty="0"/>
              <a:t> (locale) ad </a:t>
            </a:r>
            <a:r>
              <a:rPr lang="it-IT" dirty="0" err="1"/>
              <a:t>AtlasDB</a:t>
            </a:r>
            <a:r>
              <a:rPr lang="it-IT" dirty="0"/>
              <a:t> (cloud) è stato immediato.</a:t>
            </a: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9</a:t>
            </a:fld>
            <a:endParaRPr lang="it-IT"/>
          </a:p>
        </p:txBody>
      </p:sp>
    </p:spTree>
    <p:extLst>
      <p:ext uri="{BB962C8B-B14F-4D97-AF65-F5344CB8AC3E}">
        <p14:creationId xmlns:p14="http://schemas.microsoft.com/office/powerpoint/2010/main" val="391773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Lo scopo del progetto è creare un’API che gestisca in tempo reale tutte le informazioni che vengono immesse nel sistema della foresteria, a partire dalla gestione delle camere fino a quella delle sale conferenza e dei loro eventi. L’applicazione permette agli utenti (il responsabile della foresteria, i noleggiatori delle sale conferenza, i partecipanti ai convegni ed ai clienti che vogliono soggiornare alla foresteria) di avere una visione in tempo reale di dati immessi nel DB della foresteria stessa.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L’implementazione del caso d’uso Gestire Camere ha dunque portato alla creazione di un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listener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RoomController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con i metodi elencati in figura.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Tale entità interagisce con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RoomService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che gestisce il file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Camere.json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nel quale conserva i dati inerenti a nome, costo, numero letti e disponibilità di tutte le camere della foresteria.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comunicazione tra la UI e il Controller avviene grazie alla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dependencies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definita nel framework Spring Boot mentre la comunicazione fra Controller e Service è una semplice chiamata di un metodo.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535A2A95-BCA7-46CD-8E4F-FD9277015F27}" type="slidenum">
              <a:rPr lang="it-IT" smtClean="0"/>
              <a:t>10</a:t>
            </a:fld>
            <a:endParaRPr lang="it-IT"/>
          </a:p>
        </p:txBody>
      </p:sp>
    </p:spTree>
    <p:extLst>
      <p:ext uri="{BB962C8B-B14F-4D97-AF65-F5344CB8AC3E}">
        <p14:creationId xmlns:p14="http://schemas.microsoft.com/office/powerpoint/2010/main" val="254591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La versione inziale della classe di visualizzazione delle camere prevedeva il seguente codice con cui si eseguiva una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Get</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a cui il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Listener</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/Controller rispondeva con l’intera lista di camere e la loro disponibilità.</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Al fine di creare una visualizzazione tabellare (una data per ciascuna colonna ed una riga per ciascuna camera) il metodo raggruppai dati per singola data. Osservando il codice ci si accorge della presenza di due cicli for annidati e, considerando che il numero delle camere (k) è fisso e molto inferiore al numero delle date (n), la complessità totale del metodo è O(k n) =</a:t>
            </a:r>
            <a:r>
              <a:rPr lang="it-IT" sz="1800" b="1" kern="100" dirty="0">
                <a:effectLst/>
                <a:latin typeface="Times New Roman" panose="02020603050405020304" pitchFamily="18" charset="0"/>
                <a:ea typeface="Calibri" panose="020F0502020204030204" pitchFamily="34" charset="0"/>
                <a:cs typeface="Times New Roman" panose="02020603050405020304" pitchFamily="18" charset="0"/>
              </a:rPr>
              <a:t> O(n)</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Bef>
                <a:spcPts val="600"/>
              </a:spcBef>
              <a:spcAft>
                <a:spcPts val="600"/>
              </a:spcAft>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Nelle iterazioni successive, il metodo è stato “generalizzato” ed inserito nella classe </a:t>
            </a:r>
            <a:r>
              <a:rPr lang="it-IT" sz="1800" kern="100" dirty="0" err="1">
                <a:effectLst/>
                <a:latin typeface="Times New Roman" panose="02020603050405020304" pitchFamily="18" charset="0"/>
                <a:ea typeface="Calibri" panose="020F0502020204030204" pitchFamily="34" charset="0"/>
                <a:cs typeface="Times New Roman" panose="02020603050405020304" pitchFamily="18" charset="0"/>
              </a:rPr>
              <a:t>WResource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11</a:t>
            </a:fld>
            <a:endParaRPr lang="it-IT"/>
          </a:p>
        </p:txBody>
      </p:sp>
    </p:spTree>
    <p:extLst>
      <p:ext uri="{BB962C8B-B14F-4D97-AF65-F5344CB8AC3E}">
        <p14:creationId xmlns:p14="http://schemas.microsoft.com/office/powerpoint/2010/main" val="127925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Al termine di questa iterazione (544 righe di codice vs le oltre 1700 della iterazione finale), solo la coesione non era “perfetta”).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535A2A95-BCA7-46CD-8E4F-FD9277015F27}" type="slidenum">
              <a:rPr lang="it-IT" smtClean="0"/>
              <a:t>13</a:t>
            </a:fld>
            <a:endParaRPr lang="it-IT"/>
          </a:p>
        </p:txBody>
      </p:sp>
    </p:spTree>
    <p:extLst>
      <p:ext uri="{BB962C8B-B14F-4D97-AF65-F5344CB8AC3E}">
        <p14:creationId xmlns:p14="http://schemas.microsoft.com/office/powerpoint/2010/main" val="360009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5746B91-5DDA-4B03-BE5F-C61F1FE1FBD4}" type="datetimeFigureOut">
              <a:rPr lang="it-IT" smtClean="0"/>
              <a:t>01/09/2024</a:t>
            </a:fld>
            <a:endParaRPr lang="it-IT"/>
          </a:p>
        </p:txBody>
      </p:sp>
      <p:sp>
        <p:nvSpPr>
          <p:cNvPr id="5" name="Footer Placeholder 4"/>
          <p:cNvSpPr>
            <a:spLocks noGrp="1"/>
          </p:cNvSpPr>
          <p:nvPr>
            <p:ph type="ftr" sz="quarter" idx="11"/>
          </p:nvPr>
        </p:nvSpPr>
        <p:spPr>
          <a:xfrm>
            <a:off x="2416500" y="329307"/>
            <a:ext cx="4973915" cy="309201"/>
          </a:xfrm>
        </p:spPr>
        <p:txBody>
          <a:bodyPr/>
          <a:lstStyle/>
          <a:p>
            <a:endParaRPr lang="it-IT"/>
          </a:p>
        </p:txBody>
      </p:sp>
      <p:sp>
        <p:nvSpPr>
          <p:cNvPr id="6" name="Slide Number Placeholder 5"/>
          <p:cNvSpPr>
            <a:spLocks noGrp="1"/>
          </p:cNvSpPr>
          <p:nvPr>
            <p:ph type="sldNum" sz="quarter" idx="12"/>
          </p:nvPr>
        </p:nvSpPr>
        <p:spPr>
          <a:xfrm>
            <a:off x="1437664" y="798973"/>
            <a:ext cx="811019" cy="503578"/>
          </a:xfrm>
        </p:spPr>
        <p:txBody>
          <a:bodyPr/>
          <a:lstStyle/>
          <a:p>
            <a:fld id="{39806C0F-88CC-4D8C-84AD-79FF3F50C187}" type="slidenum">
              <a:rPr lang="it-IT" smtClean="0"/>
              <a:t>‹N›</a:t>
            </a:fld>
            <a:endParaRPr lang="it-IT"/>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489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746B91-5DDA-4B03-BE5F-C61F1FE1FBD4}" type="datetimeFigureOut">
              <a:rPr lang="it-IT" smtClean="0"/>
              <a:t>01/09/2024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9806C0F-88CC-4D8C-84AD-79FF3F50C187}" type="slidenum">
              <a:rPr lang="it-IT" smtClean="0"/>
              <a:t>‹N›</a:t>
            </a:fld>
            <a:endParaRPr lang="it-IT"/>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575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746B91-5DDA-4B03-BE5F-C61F1FE1FBD4}" type="datetimeFigureOut">
              <a:rPr lang="it-IT" smtClean="0"/>
              <a:t>01/09/2024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9806C0F-88CC-4D8C-84AD-79FF3F50C187}" type="slidenum">
              <a:rPr lang="it-IT" smtClean="0"/>
              <a:t>‹N›</a:t>
            </a:fld>
            <a:endParaRPr lang="it-IT"/>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445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746B91-5DDA-4B03-BE5F-C61F1FE1FBD4}" type="datetimeFigureOut">
              <a:rPr lang="it-IT" smtClean="0"/>
              <a:t>01/09/2024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9806C0F-88CC-4D8C-84AD-79FF3F50C187}" type="slidenum">
              <a:rPr lang="it-IT" smtClean="0"/>
              <a:t>‹N›</a:t>
            </a:fld>
            <a:endParaRPr lang="it-IT"/>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6242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5746B91-5DDA-4B03-BE5F-C61F1FE1FBD4}" type="datetimeFigureOut">
              <a:rPr lang="it-IT" smtClean="0"/>
              <a:t>01/09/2024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9806C0F-88CC-4D8C-84AD-79FF3F50C187}" type="slidenum">
              <a:rPr lang="it-IT" smtClean="0"/>
              <a:t>‹N›</a:t>
            </a:fld>
            <a:endParaRPr lang="it-IT"/>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952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5746B91-5DDA-4B03-BE5F-C61F1FE1FBD4}" type="datetimeFigureOut">
              <a:rPr lang="it-IT" smtClean="0"/>
              <a:t>01/09/2024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9806C0F-88CC-4D8C-84AD-79FF3F50C187}" type="slidenum">
              <a:rPr lang="it-IT" smtClean="0"/>
              <a:t>‹N›</a:t>
            </a:fld>
            <a:endParaRPr lang="it-IT"/>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4514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447191" y="2824269"/>
            <a:ext cx="4645152" cy="264445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412362" y="2821491"/>
            <a:ext cx="4645152" cy="263737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5746B91-5DDA-4B03-BE5F-C61F1FE1FBD4}" type="datetimeFigureOut">
              <a:rPr lang="it-IT" smtClean="0"/>
              <a:t>01/09/2024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9806C0F-88CC-4D8C-84AD-79FF3F50C187}" type="slidenum">
              <a:rPr lang="it-IT" smtClean="0"/>
              <a:t>‹N›</a:t>
            </a:fld>
            <a:endParaRPr lang="it-IT"/>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2288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5746B91-5DDA-4B03-BE5F-C61F1FE1FBD4}" type="datetimeFigureOut">
              <a:rPr lang="it-IT" smtClean="0"/>
              <a:t>01/09/2024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9806C0F-88CC-4D8C-84AD-79FF3F50C187}" type="slidenum">
              <a:rPr lang="it-IT" smtClean="0"/>
              <a:t>‹N›</a:t>
            </a:fld>
            <a:endParaRPr lang="it-IT"/>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695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46B91-5DDA-4B03-BE5F-C61F1FE1FBD4}" type="datetimeFigureOut">
              <a:rPr lang="it-IT" smtClean="0"/>
              <a:t>01/09/2024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9806C0F-88CC-4D8C-84AD-79FF3F50C187}" type="slidenum">
              <a:rPr lang="it-IT" smtClean="0"/>
              <a:t>‹N›</a:t>
            </a:fld>
            <a:endParaRPr lang="it-IT"/>
          </a:p>
        </p:txBody>
      </p:sp>
    </p:spTree>
    <p:extLst>
      <p:ext uri="{BB962C8B-B14F-4D97-AF65-F5344CB8AC3E}">
        <p14:creationId xmlns:p14="http://schemas.microsoft.com/office/powerpoint/2010/main" val="61988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5746B91-5DDA-4B03-BE5F-C61F1FE1FBD4}" type="datetimeFigureOut">
              <a:rPr lang="it-IT" smtClean="0"/>
              <a:t>01/09/2024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9806C0F-88CC-4D8C-84AD-79FF3F50C187}" type="slidenum">
              <a:rPr lang="it-IT" smtClean="0"/>
              <a:t>‹N›</a:t>
            </a:fld>
            <a:endParaRPr lang="it-IT"/>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1394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746B91-5DDA-4B03-BE5F-C61F1FE1FBD4}" type="datetimeFigureOut">
              <a:rPr lang="it-IT" smtClean="0"/>
              <a:t>01/09/2024</a:t>
            </a:fld>
            <a:endParaRPr lang="it-IT"/>
          </a:p>
        </p:txBody>
      </p:sp>
      <p:sp>
        <p:nvSpPr>
          <p:cNvPr id="6" name="Footer Placeholder 5"/>
          <p:cNvSpPr>
            <a:spLocks noGrp="1"/>
          </p:cNvSpPr>
          <p:nvPr>
            <p:ph type="ftr" sz="quarter" idx="11"/>
          </p:nvPr>
        </p:nvSpPr>
        <p:spPr>
          <a:xfrm>
            <a:off x="1447382" y="318640"/>
            <a:ext cx="5541004" cy="320931"/>
          </a:xfrm>
        </p:spPr>
        <p:txBody>
          <a:bodyPr/>
          <a:lstStyle/>
          <a:p>
            <a:endParaRPr lang="it-IT"/>
          </a:p>
        </p:txBody>
      </p:sp>
      <p:sp>
        <p:nvSpPr>
          <p:cNvPr id="7" name="Slide Number Placeholder 6"/>
          <p:cNvSpPr>
            <a:spLocks noGrp="1"/>
          </p:cNvSpPr>
          <p:nvPr>
            <p:ph type="sldNum" sz="quarter" idx="12"/>
          </p:nvPr>
        </p:nvSpPr>
        <p:spPr/>
        <p:txBody>
          <a:bodyPr/>
          <a:lstStyle/>
          <a:p>
            <a:fld id="{39806C0F-88CC-4D8C-84AD-79FF3F50C187}" type="slidenum">
              <a:rPr lang="it-IT" smtClean="0"/>
              <a:t>‹N›</a:t>
            </a:fld>
            <a:endParaRPr lang="it-IT"/>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46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5746B91-5DDA-4B03-BE5F-C61F1FE1FBD4}" type="datetimeFigureOut">
              <a:rPr lang="it-IT" smtClean="0"/>
              <a:t>01/09/2024</a:t>
            </a:fld>
            <a:endParaRPr lang="it-IT"/>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9806C0F-88CC-4D8C-84AD-79FF3F50C187}" type="slidenum">
              <a:rPr lang="it-IT" smtClean="0"/>
              <a:t>‹N›</a:t>
            </a:fld>
            <a:endParaRPr lang="it-IT"/>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392001"/>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CcWDGTUq/progetto-even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file:///D:\UniBG\Event\codemr\Event%2020%20click%20e%20rest%20Handler\html\html_report_event\htmlx\lbd\dashboard.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file:///D:\UniBG\Event\javadoc\index.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CFFFE-50CF-A6C1-2571-6A884E6DEF29}"/>
              </a:ext>
            </a:extLst>
          </p:cNvPr>
          <p:cNvSpPr>
            <a:spLocks noGrp="1"/>
          </p:cNvSpPr>
          <p:nvPr>
            <p:ph type="ctrTitle"/>
          </p:nvPr>
        </p:nvSpPr>
        <p:spPr>
          <a:xfrm>
            <a:off x="0" y="1403631"/>
            <a:ext cx="12192000" cy="1140229"/>
          </a:xfrm>
          <a:effectLst>
            <a:outerShdw blurRad="50800" dist="38100" dir="2700000" algn="tl" rotWithShape="0">
              <a:prstClr val="black">
                <a:alpha val="40000"/>
              </a:prstClr>
            </a:outerShdw>
          </a:effectLst>
        </p:spPr>
        <p:txBody>
          <a:bodyPr>
            <a:normAutofit fontScale="90000"/>
          </a:bodyPr>
          <a:lstStyle/>
          <a:p>
            <a:pPr algn="ctr"/>
            <a:r>
              <a:rPr lang="en-GB" sz="8000" dirty="0">
                <a:ln w="0"/>
                <a:solidFill>
                  <a:srgbClr val="FF0000"/>
                </a:solidFill>
                <a:effectLst>
                  <a:outerShdw blurRad="38100" dist="25400" dir="5400000" algn="ctr" rotWithShape="0">
                    <a:srgbClr val="6E747A">
                      <a:alpha val="43000"/>
                    </a:srgbClr>
                  </a:outerShdw>
                </a:effectLst>
              </a:rPr>
              <a:t>Progetto Event</a:t>
            </a:r>
            <a:endParaRPr lang="it-IT" sz="8000" i="1" dirty="0">
              <a:ln w="0"/>
              <a:solidFill>
                <a:srgbClr val="FF0000"/>
              </a:solidFill>
              <a:effectLst>
                <a:outerShdw blurRad="38100" dist="25400" dir="5400000" algn="ctr" rotWithShape="0">
                  <a:srgbClr val="6E747A">
                    <a:alpha val="43000"/>
                  </a:srgbClr>
                </a:outerShdw>
              </a:effectLst>
            </a:endParaRPr>
          </a:p>
        </p:txBody>
      </p:sp>
      <p:sp>
        <p:nvSpPr>
          <p:cNvPr id="3" name="Sottotitolo 2">
            <a:extLst>
              <a:ext uri="{FF2B5EF4-FFF2-40B4-BE49-F238E27FC236}">
                <a16:creationId xmlns:a16="http://schemas.microsoft.com/office/drawing/2014/main" id="{138C8414-DB00-DC89-EEEB-9246C10D92DB}"/>
              </a:ext>
            </a:extLst>
          </p:cNvPr>
          <p:cNvSpPr>
            <a:spLocks noGrp="1"/>
          </p:cNvSpPr>
          <p:nvPr>
            <p:ph type="subTitle" idx="1"/>
          </p:nvPr>
        </p:nvSpPr>
        <p:spPr>
          <a:xfrm>
            <a:off x="2574651" y="5299300"/>
            <a:ext cx="7042698" cy="1448972"/>
          </a:xfrm>
        </p:spPr>
        <p:txBody>
          <a:bodyPr>
            <a:normAutofit/>
          </a:bodyPr>
          <a:lstStyle/>
          <a:p>
            <a:pPr algn="l"/>
            <a:r>
              <a:rPr lang="it-IT" sz="2800" dirty="0"/>
              <a:t>Gaetano Comandatore		1090952</a:t>
            </a:r>
          </a:p>
          <a:p>
            <a:pPr algn="l"/>
            <a:r>
              <a:rPr lang="it-IT" sz="2800" dirty="0"/>
              <a:t>Nicholas Iotti				1058728</a:t>
            </a:r>
          </a:p>
          <a:p>
            <a:endParaRPr lang="it-IT" dirty="0"/>
          </a:p>
        </p:txBody>
      </p:sp>
      <p:sp>
        <p:nvSpPr>
          <p:cNvPr id="4" name="CasellaDiTesto 3">
            <a:extLst>
              <a:ext uri="{FF2B5EF4-FFF2-40B4-BE49-F238E27FC236}">
                <a16:creationId xmlns:a16="http://schemas.microsoft.com/office/drawing/2014/main" id="{AA53E7D8-E2D3-910F-33BC-A52F734CA549}"/>
              </a:ext>
            </a:extLst>
          </p:cNvPr>
          <p:cNvSpPr txBox="1"/>
          <p:nvPr/>
        </p:nvSpPr>
        <p:spPr>
          <a:xfrm>
            <a:off x="0" y="2595067"/>
            <a:ext cx="12192000" cy="707886"/>
          </a:xfrm>
          <a:prstGeom prst="rect">
            <a:avLst/>
          </a:prstGeom>
          <a:noFill/>
        </p:spPr>
        <p:txBody>
          <a:bodyPr wrap="square" rtlCol="0">
            <a:spAutoFit/>
          </a:bodyPr>
          <a:lstStyle/>
          <a:p>
            <a:pPr algn="ctr"/>
            <a:r>
              <a:rPr lang="en-GB" sz="4000" b="1" i="1" dirty="0" err="1"/>
              <a:t>Gestione</a:t>
            </a:r>
            <a:r>
              <a:rPr lang="en-GB" sz="4000" b="1" i="1" dirty="0"/>
              <a:t> di </a:t>
            </a:r>
            <a:r>
              <a:rPr lang="en-GB" sz="4000" b="1" i="1" dirty="0" err="1"/>
              <a:t>una</a:t>
            </a:r>
            <a:r>
              <a:rPr lang="en-GB" sz="4000" b="1" i="1" dirty="0"/>
              <a:t> </a:t>
            </a:r>
            <a:r>
              <a:rPr lang="en-GB" sz="4000" b="1" i="1" dirty="0" err="1"/>
              <a:t>foresteria</a:t>
            </a:r>
            <a:endParaRPr lang="it-IT" sz="4000" b="1" i="1" dirty="0"/>
          </a:p>
        </p:txBody>
      </p:sp>
    </p:spTree>
    <p:extLst>
      <p:ext uri="{BB962C8B-B14F-4D97-AF65-F5344CB8AC3E}">
        <p14:creationId xmlns:p14="http://schemas.microsoft.com/office/powerpoint/2010/main" val="2973232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C8FC11B9-BC04-3C30-0D99-2DC99D328B33}"/>
              </a:ext>
            </a:extLst>
          </p:cNvPr>
          <p:cNvSpPr>
            <a:spLocks noGrp="1"/>
          </p:cNvSpPr>
          <p:nvPr>
            <p:ph sz="half" idx="1"/>
          </p:nvPr>
        </p:nvSpPr>
        <p:spPr>
          <a:xfrm>
            <a:off x="424169" y="1819067"/>
            <a:ext cx="4645025" cy="2884607"/>
          </a:xfrm>
        </p:spPr>
        <p:txBody>
          <a:bodyPr>
            <a:normAutofit/>
          </a:bodyPr>
          <a:lstStyle/>
          <a:p>
            <a:pPr>
              <a:lnSpc>
                <a:spcPct val="100000"/>
              </a:lnSpc>
              <a:spcBef>
                <a:spcPts val="0"/>
              </a:spcBef>
            </a:pPr>
            <a:r>
              <a:rPr lang="en-GB" sz="2400" dirty="0"/>
              <a:t>Caso </a:t>
            </a:r>
            <a:r>
              <a:rPr lang="en-GB" sz="2400" dirty="0" err="1"/>
              <a:t>d’uso</a:t>
            </a:r>
            <a:r>
              <a:rPr lang="en-GB" sz="2400" dirty="0"/>
              <a:t> </a:t>
            </a:r>
            <a:r>
              <a:rPr lang="en-GB" sz="2400" i="1" dirty="0" err="1"/>
              <a:t>Gestire</a:t>
            </a:r>
            <a:r>
              <a:rPr lang="en-GB" sz="2400" i="1" dirty="0"/>
              <a:t> camera</a:t>
            </a:r>
          </a:p>
          <a:p>
            <a:pPr>
              <a:lnSpc>
                <a:spcPct val="100000"/>
              </a:lnSpc>
              <a:spcBef>
                <a:spcPts val="0"/>
              </a:spcBef>
            </a:pPr>
            <a:r>
              <a:rPr lang="en-GB" sz="2400" dirty="0" err="1"/>
              <a:t>Creazione</a:t>
            </a:r>
            <a:r>
              <a:rPr lang="en-GB" sz="2400" dirty="0"/>
              <a:t> di un listener </a:t>
            </a:r>
            <a:r>
              <a:rPr lang="en-GB" sz="2400" dirty="0" err="1"/>
              <a:t>RoomController</a:t>
            </a:r>
            <a:r>
              <a:rPr lang="en-GB" sz="2400" dirty="0"/>
              <a:t> con </a:t>
            </a:r>
            <a:r>
              <a:rPr lang="en-GB" sz="2400" dirty="0" err="1"/>
              <a:t>i</a:t>
            </a:r>
            <a:r>
              <a:rPr lang="en-GB" sz="2400" dirty="0"/>
              <a:t> </a:t>
            </a:r>
            <a:r>
              <a:rPr lang="en-GB" sz="2400" dirty="0" err="1"/>
              <a:t>metodi</a:t>
            </a:r>
            <a:r>
              <a:rPr lang="en-GB" sz="2400" dirty="0"/>
              <a:t> in </a:t>
            </a:r>
            <a:r>
              <a:rPr lang="en-GB" sz="2400" dirty="0" err="1"/>
              <a:t>figura</a:t>
            </a:r>
            <a:endParaRPr lang="en-GB" sz="2400" dirty="0"/>
          </a:p>
          <a:p>
            <a:pPr>
              <a:lnSpc>
                <a:spcPct val="100000"/>
              </a:lnSpc>
              <a:spcBef>
                <a:spcPts val="0"/>
              </a:spcBef>
            </a:pPr>
            <a:r>
              <a:rPr lang="en-GB" sz="2400" dirty="0"/>
              <a:t>File JSON </a:t>
            </a:r>
            <a:r>
              <a:rPr lang="en-GB" sz="2400" dirty="0" err="1"/>
              <a:t>Camere.json</a:t>
            </a:r>
            <a:endParaRPr lang="en-GB" sz="2400" dirty="0"/>
          </a:p>
          <a:p>
            <a:pPr>
              <a:lnSpc>
                <a:spcPct val="100000"/>
              </a:lnSpc>
              <a:spcBef>
                <a:spcPts val="0"/>
              </a:spcBef>
            </a:pPr>
            <a:r>
              <a:rPr lang="it-IT" sz="2400" dirty="0" err="1"/>
              <a:t>SpringBoot</a:t>
            </a:r>
            <a:r>
              <a:rPr lang="it-IT" sz="2400" dirty="0"/>
              <a:t> per comunicazione UI-Controller</a:t>
            </a:r>
          </a:p>
        </p:txBody>
      </p:sp>
      <p:pic>
        <p:nvPicPr>
          <p:cNvPr id="7" name="Segnaposto contenuto 8" descr="Immagine che contiene testo, schermata, Carattere, schermo&#10;&#10;Descrizione generata automaticamente">
            <a:extLst>
              <a:ext uri="{FF2B5EF4-FFF2-40B4-BE49-F238E27FC236}">
                <a16:creationId xmlns:a16="http://schemas.microsoft.com/office/drawing/2014/main" id="{AC759C3C-5417-C32A-DE5F-DF6AE5F14E58}"/>
              </a:ext>
            </a:extLst>
          </p:cNvPr>
          <p:cNvPicPr>
            <a:picLocks noGrp="1" noChangeAspect="1"/>
          </p:cNvPicPr>
          <p:nvPr>
            <p:ph sz="half" idx="2"/>
          </p:nvPr>
        </p:nvPicPr>
        <p:blipFill>
          <a:blip r:embed="rId3"/>
          <a:stretch>
            <a:fillRect/>
          </a:stretch>
        </p:blipFill>
        <p:spPr>
          <a:xfrm>
            <a:off x="5135420" y="1694708"/>
            <a:ext cx="6683617" cy="3724304"/>
          </a:xfrm>
          <a:prstGeom prst="rect">
            <a:avLst/>
          </a:prstGeom>
        </p:spPr>
      </p:pic>
      <p:sp>
        <p:nvSpPr>
          <p:cNvPr id="4" name="Titolo 1">
            <a:extLst>
              <a:ext uri="{FF2B5EF4-FFF2-40B4-BE49-F238E27FC236}">
                <a16:creationId xmlns:a16="http://schemas.microsoft.com/office/drawing/2014/main" id="{86B1EF8B-101A-5CE9-1810-09C0CE1B8DDF}"/>
              </a:ext>
            </a:extLst>
          </p:cNvPr>
          <p:cNvSpPr>
            <a:spLocks noGrp="1"/>
          </p:cNvSpPr>
          <p:nvPr>
            <p:ph type="title"/>
          </p:nvPr>
        </p:nvSpPr>
        <p:spPr>
          <a:xfrm>
            <a:off x="0" y="0"/>
            <a:ext cx="12192000"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317839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Segnaposto contenuto 4" descr="Immagine che contiene testo, schermata, Carattere&#10;&#10;Descrizione generata automaticamente">
            <a:extLst>
              <a:ext uri="{FF2B5EF4-FFF2-40B4-BE49-F238E27FC236}">
                <a16:creationId xmlns:a16="http://schemas.microsoft.com/office/drawing/2014/main" id="{F00AFC4D-82FD-70B7-2C75-3B904B9BD168}"/>
              </a:ext>
            </a:extLst>
          </p:cNvPr>
          <p:cNvPicPr>
            <a:picLocks noGrp="1" noChangeAspect="1"/>
          </p:cNvPicPr>
          <p:nvPr>
            <p:ph sz="half" idx="2"/>
          </p:nvPr>
        </p:nvPicPr>
        <p:blipFill>
          <a:blip r:embed="rId3"/>
          <a:stretch>
            <a:fillRect/>
          </a:stretch>
        </p:blipFill>
        <p:spPr>
          <a:xfrm>
            <a:off x="868902" y="3043124"/>
            <a:ext cx="11045729" cy="3450849"/>
          </a:xfrm>
          <a:prstGeom prst="rect">
            <a:avLst/>
          </a:prstGeom>
        </p:spPr>
      </p:pic>
      <p:sp>
        <p:nvSpPr>
          <p:cNvPr id="10" name="Segnaposto contenuto 2">
            <a:extLst>
              <a:ext uri="{FF2B5EF4-FFF2-40B4-BE49-F238E27FC236}">
                <a16:creationId xmlns:a16="http://schemas.microsoft.com/office/drawing/2014/main" id="{1CE48EB6-3CF4-0A38-49FB-ED4C97AA6722}"/>
              </a:ext>
            </a:extLst>
          </p:cNvPr>
          <p:cNvSpPr>
            <a:spLocks noGrp="1"/>
          </p:cNvSpPr>
          <p:nvPr>
            <p:ph sz="half" idx="1"/>
          </p:nvPr>
        </p:nvSpPr>
        <p:spPr>
          <a:xfrm>
            <a:off x="277369" y="1248683"/>
            <a:ext cx="6598919" cy="1735919"/>
          </a:xfrm>
        </p:spPr>
        <p:txBody>
          <a:bodyPr>
            <a:normAutofit/>
          </a:bodyPr>
          <a:lstStyle/>
          <a:p>
            <a:pPr marL="0" indent="0">
              <a:lnSpc>
                <a:spcPct val="100000"/>
              </a:lnSpc>
              <a:spcBef>
                <a:spcPts val="0"/>
              </a:spcBef>
              <a:buNone/>
            </a:pPr>
            <a:r>
              <a:rPr lang="en-GB" sz="2400" b="1" dirty="0"/>
              <a:t>ANALISI COMPLESSITÁ </a:t>
            </a:r>
          </a:p>
          <a:p>
            <a:pPr marL="0" indent="0">
              <a:lnSpc>
                <a:spcPct val="100000"/>
              </a:lnSpc>
              <a:spcBef>
                <a:spcPts val="0"/>
              </a:spcBef>
              <a:buNone/>
            </a:pPr>
            <a:r>
              <a:rPr lang="en-GB" sz="2400" dirty="0" err="1"/>
              <a:t>Metodo</a:t>
            </a:r>
            <a:r>
              <a:rPr lang="en-GB" sz="2400" dirty="0"/>
              <a:t> </a:t>
            </a:r>
            <a:r>
              <a:rPr lang="en-GB" sz="2400" i="1" dirty="0" err="1"/>
              <a:t>WRoom.mettiDati</a:t>
            </a:r>
            <a:endParaRPr lang="en-GB" sz="2400" i="1" dirty="0"/>
          </a:p>
          <a:p>
            <a:pPr marL="0" indent="0">
              <a:lnSpc>
                <a:spcPct val="100000"/>
              </a:lnSpc>
              <a:spcBef>
                <a:spcPts val="0"/>
              </a:spcBef>
              <a:buNone/>
            </a:pPr>
            <a:r>
              <a:rPr lang="en-GB" sz="2400" dirty="0"/>
              <a:t>2 </a:t>
            </a:r>
            <a:r>
              <a:rPr lang="en-GB" sz="2400" dirty="0" err="1"/>
              <a:t>cicli</a:t>
            </a:r>
            <a:r>
              <a:rPr lang="en-GB" sz="2400" dirty="0"/>
              <a:t> </a:t>
            </a:r>
            <a:r>
              <a:rPr lang="en-GB" sz="2400" dirty="0" err="1"/>
              <a:t>annidati</a:t>
            </a:r>
            <a:r>
              <a:rPr lang="en-GB" sz="2400" dirty="0"/>
              <a:t>, ma </a:t>
            </a:r>
            <a:r>
              <a:rPr lang="en-GB" sz="2400" dirty="0" err="1"/>
              <a:t>numero</a:t>
            </a:r>
            <a:r>
              <a:rPr lang="en-GB" sz="2400" dirty="0"/>
              <a:t> </a:t>
            </a:r>
            <a:r>
              <a:rPr lang="en-GB" sz="2400" dirty="0" err="1"/>
              <a:t>delle</a:t>
            </a:r>
            <a:r>
              <a:rPr lang="en-GB" sz="2400" dirty="0"/>
              <a:t> </a:t>
            </a:r>
            <a:r>
              <a:rPr lang="en-GB" sz="2400" dirty="0" err="1"/>
              <a:t>camere</a:t>
            </a:r>
            <a:r>
              <a:rPr lang="en-GB" sz="2400" dirty="0"/>
              <a:t> </a:t>
            </a:r>
            <a:r>
              <a:rPr lang="en-GB" sz="2400" dirty="0" err="1"/>
              <a:t>fisse</a:t>
            </a:r>
            <a:endParaRPr lang="en-GB" sz="2400" dirty="0"/>
          </a:p>
          <a:p>
            <a:pPr marL="0" indent="0">
              <a:lnSpc>
                <a:spcPct val="100000"/>
              </a:lnSpc>
              <a:spcBef>
                <a:spcPts val="0"/>
              </a:spcBef>
              <a:buNone/>
            </a:pPr>
            <a:r>
              <a:rPr lang="en-GB" sz="2400" dirty="0">
                <a:sym typeface="Wingdings" panose="05000000000000000000" pitchFamily="2" charset="2"/>
              </a:rPr>
              <a:t>O( k n )  O(n) </a:t>
            </a:r>
            <a:endParaRPr lang="en-GB" sz="2400" dirty="0"/>
          </a:p>
          <a:p>
            <a:endParaRPr lang="it-IT" dirty="0"/>
          </a:p>
        </p:txBody>
      </p:sp>
      <p:sp>
        <p:nvSpPr>
          <p:cNvPr id="6" name="Titolo 1">
            <a:extLst>
              <a:ext uri="{FF2B5EF4-FFF2-40B4-BE49-F238E27FC236}">
                <a16:creationId xmlns:a16="http://schemas.microsoft.com/office/drawing/2014/main" id="{12DDFBD8-6A35-9799-29D3-99296E47B6BB}"/>
              </a:ext>
            </a:extLst>
          </p:cNvPr>
          <p:cNvSpPr>
            <a:spLocks noGrp="1"/>
          </p:cNvSpPr>
          <p:nvPr>
            <p:ph type="title"/>
          </p:nvPr>
        </p:nvSpPr>
        <p:spPr>
          <a:xfrm>
            <a:off x="0" y="0"/>
            <a:ext cx="12192000"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639919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egnaposto contenuto 4">
            <a:extLst>
              <a:ext uri="{FF2B5EF4-FFF2-40B4-BE49-F238E27FC236}">
                <a16:creationId xmlns:a16="http://schemas.microsoft.com/office/drawing/2014/main" id="{414B4D4D-5492-0DD1-57C2-F35F50972FDC}"/>
              </a:ext>
            </a:extLst>
          </p:cNvPr>
          <p:cNvPicPr>
            <a:picLocks noChangeAspect="1"/>
          </p:cNvPicPr>
          <p:nvPr/>
        </p:nvPicPr>
        <p:blipFill rotWithShape="1">
          <a:blip r:embed="rId2">
            <a:extLst>
              <a:ext uri="{28A0092B-C50C-407E-A947-70E740481C1C}">
                <a14:useLocalDpi xmlns:a14="http://schemas.microsoft.com/office/drawing/2010/main" val="0"/>
              </a:ext>
            </a:extLst>
          </a:blip>
          <a:srcRect b="12909"/>
          <a:stretch/>
        </p:blipFill>
        <p:spPr bwMode="auto">
          <a:xfrm>
            <a:off x="4941716" y="1715440"/>
            <a:ext cx="6550463" cy="3435977"/>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71185EB-C415-9CFB-D2D1-B4AB8D791723}"/>
              </a:ext>
            </a:extLst>
          </p:cNvPr>
          <p:cNvSpPr>
            <a:spLocks noGrp="1"/>
          </p:cNvSpPr>
          <p:nvPr>
            <p:ph sz="half" idx="1"/>
          </p:nvPr>
        </p:nvSpPr>
        <p:spPr>
          <a:xfrm>
            <a:off x="840639" y="2390947"/>
            <a:ext cx="3822646" cy="1727512"/>
          </a:xfrm>
        </p:spPr>
        <p:txBody>
          <a:bodyPr>
            <a:normAutofit/>
          </a:bodyPr>
          <a:lstStyle/>
          <a:p>
            <a:pPr marL="0" indent="0">
              <a:buNone/>
            </a:pPr>
            <a:r>
              <a:rPr lang="en-GB" sz="2400" b="1" dirty="0"/>
              <a:t>ANALISI DINAMICA</a:t>
            </a:r>
          </a:p>
          <a:p>
            <a:pPr marL="0" indent="0">
              <a:buNone/>
            </a:pPr>
            <a:r>
              <a:rPr lang="en-GB" sz="2400" dirty="0" err="1"/>
              <a:t>Esito</a:t>
            </a:r>
            <a:r>
              <a:rPr lang="en-GB" sz="2400" dirty="0"/>
              <a:t> positive di tutti </a:t>
            </a:r>
            <a:r>
              <a:rPr lang="en-GB" sz="2400" dirty="0" err="1"/>
              <a:t>gli</a:t>
            </a:r>
            <a:r>
              <a:rPr lang="en-GB" sz="2400" dirty="0"/>
              <a:t> 8 test </a:t>
            </a:r>
            <a:r>
              <a:rPr lang="en-GB" sz="2400" dirty="0" err="1"/>
              <a:t>previsti</a:t>
            </a:r>
            <a:r>
              <a:rPr lang="en-GB" sz="2400" dirty="0"/>
              <a:t> dal </a:t>
            </a:r>
            <a:r>
              <a:rPr lang="en-GB" sz="2400" dirty="0" err="1"/>
              <a:t>codice</a:t>
            </a:r>
            <a:endParaRPr lang="it-IT" sz="2400" dirty="0"/>
          </a:p>
        </p:txBody>
      </p:sp>
      <p:sp>
        <p:nvSpPr>
          <p:cNvPr id="3" name="Titolo 1">
            <a:extLst>
              <a:ext uri="{FF2B5EF4-FFF2-40B4-BE49-F238E27FC236}">
                <a16:creationId xmlns:a16="http://schemas.microsoft.com/office/drawing/2014/main" id="{790896FE-9E50-212C-497C-A1159F966FDB}"/>
              </a:ext>
            </a:extLst>
          </p:cNvPr>
          <p:cNvSpPr>
            <a:spLocks noGrp="1"/>
          </p:cNvSpPr>
          <p:nvPr>
            <p:ph type="title"/>
          </p:nvPr>
        </p:nvSpPr>
        <p:spPr>
          <a:xfrm>
            <a:off x="0" y="0"/>
            <a:ext cx="12192000"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607678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Segnaposto contenuto 6">
            <a:extLst>
              <a:ext uri="{FF2B5EF4-FFF2-40B4-BE49-F238E27FC236}">
                <a16:creationId xmlns:a16="http://schemas.microsoft.com/office/drawing/2014/main" id="{084357AC-AE95-7E48-99B0-2642F37635C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443498" y="1286200"/>
            <a:ext cx="9518984" cy="4820884"/>
          </a:xfrm>
          <a:prstGeom prst="rect">
            <a:avLst/>
          </a:prstGeom>
        </p:spPr>
      </p:pic>
      <p:sp>
        <p:nvSpPr>
          <p:cNvPr id="4" name="Segnaposto contenuto 2">
            <a:extLst>
              <a:ext uri="{FF2B5EF4-FFF2-40B4-BE49-F238E27FC236}">
                <a16:creationId xmlns:a16="http://schemas.microsoft.com/office/drawing/2014/main" id="{E7E2DAC8-9545-B6BF-4005-0B95B4311E91}"/>
              </a:ext>
            </a:extLst>
          </p:cNvPr>
          <p:cNvSpPr txBox="1">
            <a:spLocks/>
          </p:cNvSpPr>
          <p:nvPr/>
        </p:nvSpPr>
        <p:spPr>
          <a:xfrm>
            <a:off x="432000" y="2268000"/>
            <a:ext cx="1771357" cy="10584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GB" sz="2400" b="1" dirty="0"/>
              <a:t>ANALISI STATICA</a:t>
            </a:r>
          </a:p>
        </p:txBody>
      </p:sp>
      <p:sp>
        <p:nvSpPr>
          <p:cNvPr id="10" name="Titolo 1">
            <a:extLst>
              <a:ext uri="{FF2B5EF4-FFF2-40B4-BE49-F238E27FC236}">
                <a16:creationId xmlns:a16="http://schemas.microsoft.com/office/drawing/2014/main" id="{480373C8-9371-C27B-957F-70E75F53D531}"/>
              </a:ext>
            </a:extLst>
          </p:cNvPr>
          <p:cNvSpPr>
            <a:spLocks noGrp="1"/>
          </p:cNvSpPr>
          <p:nvPr>
            <p:ph type="title"/>
          </p:nvPr>
        </p:nvSpPr>
        <p:spPr>
          <a:xfrm>
            <a:off x="1446415" y="0"/>
            <a:ext cx="9612508"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183696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Segnaposto contenuto 5" descr="Immagine che contiene testo, numero, schermata, linea&#10;&#10;Descrizione generata automaticamente">
            <a:extLst>
              <a:ext uri="{FF2B5EF4-FFF2-40B4-BE49-F238E27FC236}">
                <a16:creationId xmlns:a16="http://schemas.microsoft.com/office/drawing/2014/main" id="{2DEA4DF3-7302-9623-90F7-0FB6FB849884}"/>
              </a:ext>
            </a:extLst>
          </p:cNvPr>
          <p:cNvPicPr>
            <a:picLocks noChangeAspect="1"/>
          </p:cNvPicPr>
          <p:nvPr/>
        </p:nvPicPr>
        <p:blipFill rotWithShape="1">
          <a:blip r:embed="rId2">
            <a:extLst>
              <a:ext uri="{28A0092B-C50C-407E-A947-70E740481C1C}">
                <a14:useLocalDpi xmlns:a14="http://schemas.microsoft.com/office/drawing/2010/main" val="0"/>
              </a:ext>
            </a:extLst>
          </a:blip>
          <a:srcRect l="261" t="3636" r="46748" b="50946"/>
          <a:stretch/>
        </p:blipFill>
        <p:spPr bwMode="auto">
          <a:xfrm>
            <a:off x="2675888" y="2140838"/>
            <a:ext cx="9161943" cy="2809459"/>
          </a:xfrm>
          <a:prstGeom prst="rect">
            <a:avLst/>
          </a:prstGeom>
          <a:noFill/>
          <a:ln>
            <a:noFill/>
          </a:ln>
          <a:extLst>
            <a:ext uri="{53640926-AAD7-44D8-BBD7-CCE9431645EC}">
              <a14:shadowObscured xmlns:a14="http://schemas.microsoft.com/office/drawing/2010/main"/>
            </a:ext>
          </a:extLst>
        </p:spPr>
      </p:pic>
      <p:sp>
        <p:nvSpPr>
          <p:cNvPr id="8" name="Segnaposto contenuto 2">
            <a:extLst>
              <a:ext uri="{FF2B5EF4-FFF2-40B4-BE49-F238E27FC236}">
                <a16:creationId xmlns:a16="http://schemas.microsoft.com/office/drawing/2014/main" id="{43A1C893-6749-4D4B-85EF-50D7C09C4BB5}"/>
              </a:ext>
            </a:extLst>
          </p:cNvPr>
          <p:cNvSpPr>
            <a:spLocks noGrp="1"/>
          </p:cNvSpPr>
          <p:nvPr>
            <p:ph sz="half" idx="1"/>
          </p:nvPr>
        </p:nvSpPr>
        <p:spPr>
          <a:xfrm>
            <a:off x="432000" y="2266666"/>
            <a:ext cx="2076625" cy="1398250"/>
          </a:xfrm>
        </p:spPr>
        <p:txBody>
          <a:bodyPr>
            <a:normAutofit/>
          </a:bodyPr>
          <a:lstStyle/>
          <a:p>
            <a:pPr marL="0" indent="0">
              <a:buNone/>
            </a:pPr>
            <a:r>
              <a:rPr lang="en-GB" sz="2400" b="1" dirty="0"/>
              <a:t>MASCHERA DELLE CAMERE</a:t>
            </a:r>
          </a:p>
        </p:txBody>
      </p:sp>
      <p:sp>
        <p:nvSpPr>
          <p:cNvPr id="4" name="Titolo 1">
            <a:extLst>
              <a:ext uri="{FF2B5EF4-FFF2-40B4-BE49-F238E27FC236}">
                <a16:creationId xmlns:a16="http://schemas.microsoft.com/office/drawing/2014/main" id="{DE985A57-7C1E-6B78-CF98-2D1AEDB19214}"/>
              </a:ext>
            </a:extLst>
          </p:cNvPr>
          <p:cNvSpPr>
            <a:spLocks noGrp="1"/>
          </p:cNvSpPr>
          <p:nvPr>
            <p:ph type="title"/>
          </p:nvPr>
        </p:nvSpPr>
        <p:spPr>
          <a:xfrm>
            <a:off x="0" y="0"/>
            <a:ext cx="12192000"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248918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egnaposto contenuto 5">
            <a:extLst>
              <a:ext uri="{FF2B5EF4-FFF2-40B4-BE49-F238E27FC236}">
                <a16:creationId xmlns:a16="http://schemas.microsoft.com/office/drawing/2014/main" id="{34C0EE43-BB57-F3BA-9AEE-C807F9643C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7218" y="1784909"/>
            <a:ext cx="6729686" cy="3606393"/>
          </a:xfrm>
          <a:prstGeom prst="rect">
            <a:avLst/>
          </a:prstGeom>
        </p:spPr>
      </p:pic>
      <p:sp>
        <p:nvSpPr>
          <p:cNvPr id="6" name="Segnaposto contenuto 2">
            <a:extLst>
              <a:ext uri="{FF2B5EF4-FFF2-40B4-BE49-F238E27FC236}">
                <a16:creationId xmlns:a16="http://schemas.microsoft.com/office/drawing/2014/main" id="{E3C0BD3A-310D-C43F-1792-A0114AD5796D}"/>
              </a:ext>
            </a:extLst>
          </p:cNvPr>
          <p:cNvSpPr>
            <a:spLocks noGrp="1"/>
          </p:cNvSpPr>
          <p:nvPr>
            <p:ph sz="half" idx="1"/>
          </p:nvPr>
        </p:nvSpPr>
        <p:spPr>
          <a:xfrm>
            <a:off x="0" y="1345680"/>
            <a:ext cx="5244927" cy="4846637"/>
          </a:xfrm>
        </p:spPr>
        <p:txBody>
          <a:bodyPr>
            <a:normAutofit fontScale="85000" lnSpcReduction="20000"/>
          </a:bodyPr>
          <a:lstStyle/>
          <a:p>
            <a:pPr marL="0" indent="0">
              <a:spcBef>
                <a:spcPts val="0"/>
              </a:spcBef>
              <a:buNone/>
            </a:pPr>
            <a:r>
              <a:rPr lang="en-US" sz="2800" b="1" kern="100" dirty="0">
                <a:effectLst/>
                <a:latin typeface="+mj-lt"/>
              </a:rPr>
              <a:t>ARCHITECTURAL PATTERN</a:t>
            </a:r>
            <a:endParaRPr lang="it-IT" sz="2800" kern="100" dirty="0">
              <a:effectLst/>
              <a:latin typeface="+mj-lt"/>
              <a:ea typeface="Calibri" panose="020F0502020204030204" pitchFamily="34" charset="0"/>
              <a:cs typeface="Times New Roman" panose="02020603050405020304" pitchFamily="18" charset="0"/>
            </a:endParaRPr>
          </a:p>
          <a:p>
            <a:pPr marL="342900" lvl="0" indent="-342900">
              <a:spcBef>
                <a:spcPts val="0"/>
              </a:spcBef>
              <a:buFont typeface="Symbol" panose="05050102010706020507" pitchFamily="18" charset="2"/>
              <a:buChar char=""/>
            </a:pPr>
            <a:r>
              <a:rPr lang="it-IT" sz="2800" kern="100" dirty="0">
                <a:latin typeface="+mj-lt"/>
                <a:ea typeface="Calibri" panose="020F0502020204030204" pitchFamily="34" charset="0"/>
                <a:cs typeface="Times New Roman" panose="02020603050405020304" pitchFamily="18" charset="0"/>
              </a:rPr>
              <a:t>Two</a:t>
            </a:r>
            <a:r>
              <a:rPr lang="it-IT" sz="2800" kern="100" dirty="0">
                <a:effectLst/>
                <a:latin typeface="+mj-lt"/>
                <a:ea typeface="Calibri" panose="020F0502020204030204" pitchFamily="34" charset="0"/>
                <a:cs typeface="Times New Roman" panose="02020603050405020304" pitchFamily="18" charset="0"/>
              </a:rPr>
              <a:t> tiers</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La comunicazione via internet ad opera di un REST Generator e di un Controller </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L’interfaccia utente (</a:t>
            </a:r>
            <a:r>
              <a:rPr lang="it-IT" sz="2800" kern="100" dirty="0" err="1">
                <a:effectLst/>
                <a:latin typeface="+mj-lt"/>
                <a:ea typeface="Calibri" panose="020F0502020204030204" pitchFamily="34" charset="0"/>
                <a:cs typeface="Times New Roman" panose="02020603050405020304" pitchFamily="18" charset="0"/>
              </a:rPr>
              <a:t>JavaFX</a:t>
            </a:r>
            <a:r>
              <a:rPr lang="it-IT" sz="2800" kern="100" dirty="0">
                <a:effectLst/>
                <a:latin typeface="+mj-lt"/>
                <a:ea typeface="Calibri" panose="020F0502020204030204" pitchFamily="34" charset="0"/>
                <a:cs typeface="Times New Roman" panose="02020603050405020304" pitchFamily="18" charset="0"/>
              </a:rPr>
              <a:t>) separata dal codice </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Il server è suddiviso in controller (</a:t>
            </a:r>
            <a:r>
              <a:rPr lang="it-IT" sz="2800" kern="100" dirty="0" err="1">
                <a:effectLst/>
                <a:latin typeface="+mj-lt"/>
                <a:ea typeface="Calibri" panose="020F0502020204030204" pitchFamily="34" charset="0"/>
                <a:cs typeface="Times New Roman" panose="02020603050405020304" pitchFamily="18" charset="0"/>
              </a:rPr>
              <a:t>listener</a:t>
            </a:r>
            <a:r>
              <a:rPr lang="it-IT" sz="2800" kern="100" dirty="0">
                <a:effectLst/>
                <a:latin typeface="+mj-lt"/>
                <a:ea typeface="Calibri" panose="020F0502020204030204" pitchFamily="34" charset="0"/>
                <a:cs typeface="Times New Roman" panose="02020603050405020304" pitchFamily="18" charset="0"/>
              </a:rPr>
              <a:t>) ed il service </a:t>
            </a:r>
          </a:p>
          <a:p>
            <a:pPr marL="342900" lvl="0" indent="-342900">
              <a:spcBef>
                <a:spcPts val="0"/>
              </a:spcBef>
              <a:buFont typeface="Symbol" panose="05050102010706020507" pitchFamily="18" charset="2"/>
              <a:buChar char=""/>
            </a:pPr>
            <a:r>
              <a:rPr lang="it-IT" sz="2800" kern="100" dirty="0">
                <a:latin typeface="+mj-lt"/>
                <a:ea typeface="Calibri" panose="020F0502020204030204" pitchFamily="34" charset="0"/>
                <a:cs typeface="Times New Roman" panose="02020603050405020304" pitchFamily="18" charset="0"/>
              </a:rPr>
              <a:t>T</a:t>
            </a:r>
            <a:r>
              <a:rPr lang="it-IT" sz="2800" kern="100" dirty="0">
                <a:effectLst/>
                <a:latin typeface="+mj-lt"/>
                <a:ea typeface="Calibri" panose="020F0502020204030204" pitchFamily="34" charset="0"/>
                <a:cs typeface="Times New Roman" panose="02020603050405020304" pitchFamily="18" charset="0"/>
              </a:rPr>
              <a:t>utte le comunicazioni passano attraverso il controller: MVC passivo (Pull)</a:t>
            </a:r>
          </a:p>
          <a:p>
            <a:endParaRPr lang="it-IT" sz="2400" dirty="0"/>
          </a:p>
        </p:txBody>
      </p:sp>
      <p:sp>
        <p:nvSpPr>
          <p:cNvPr id="10" name="Titolo 1">
            <a:extLst>
              <a:ext uri="{FF2B5EF4-FFF2-40B4-BE49-F238E27FC236}">
                <a16:creationId xmlns:a16="http://schemas.microsoft.com/office/drawing/2014/main" id="{DF2965E4-7CE2-3B71-45FC-6BB3DF42004B}"/>
              </a:ext>
            </a:extLst>
          </p:cNvPr>
          <p:cNvSpPr>
            <a:spLocks noGrp="1"/>
          </p:cNvSpPr>
          <p:nvPr>
            <p:ph type="title"/>
          </p:nvPr>
        </p:nvSpPr>
        <p:spPr>
          <a:xfrm>
            <a:off x="0" y="0"/>
            <a:ext cx="12192000" cy="1058400"/>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PRIMA ITERAZIONE</a:t>
            </a:r>
            <a:endParaRPr lang="it-IT" sz="2400" b="1" dirty="0"/>
          </a:p>
        </p:txBody>
      </p:sp>
    </p:spTree>
    <p:extLst>
      <p:ext uri="{BB962C8B-B14F-4D97-AF65-F5344CB8AC3E}">
        <p14:creationId xmlns:p14="http://schemas.microsoft.com/office/powerpoint/2010/main" val="139892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07A5771F-FF6C-136A-B336-4CF767EF5E32}"/>
              </a:ext>
            </a:extLst>
          </p:cNvPr>
          <p:cNvSpPr txBox="1">
            <a:spLocks/>
          </p:cNvSpPr>
          <p:nvPr/>
        </p:nvSpPr>
        <p:spPr>
          <a:xfrm>
            <a:off x="0" y="0"/>
            <a:ext cx="12115800" cy="1058400"/>
          </a:xfrm>
          <a:prstGeom prst="rect">
            <a:avLst/>
          </a:prstGeom>
        </p:spPr>
        <p:txBody>
          <a:bodyPr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a:t>Architectural PATTERN</a:t>
            </a:r>
          </a:p>
          <a:p>
            <a:pPr algn="ctr"/>
            <a:r>
              <a:rPr lang="en-GB" sz="2400" b="1" dirty="0"/>
              <a:t>Api LED – </a:t>
            </a:r>
            <a:r>
              <a:rPr lang="en-GB" sz="2400" b="1" dirty="0" err="1"/>
              <a:t>Versione</a:t>
            </a:r>
            <a:r>
              <a:rPr lang="en-GB" sz="2400" b="1" dirty="0"/>
              <a:t> 1</a:t>
            </a:r>
            <a:endParaRPr lang="it-IT" sz="2400" b="1" dirty="0"/>
          </a:p>
        </p:txBody>
      </p:sp>
      <p:pic>
        <p:nvPicPr>
          <p:cNvPr id="11" name="Immagine 10">
            <a:extLst>
              <a:ext uri="{FF2B5EF4-FFF2-40B4-BE49-F238E27FC236}">
                <a16:creationId xmlns:a16="http://schemas.microsoft.com/office/drawing/2014/main" id="{07B31521-8514-3EC6-8B55-7DB3CA6BC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992" y="1069520"/>
            <a:ext cx="5102724" cy="5788480"/>
          </a:xfrm>
          <a:prstGeom prst="rect">
            <a:avLst/>
          </a:prstGeom>
        </p:spPr>
      </p:pic>
    </p:spTree>
    <p:extLst>
      <p:ext uri="{BB962C8B-B14F-4D97-AF65-F5344CB8AC3E}">
        <p14:creationId xmlns:p14="http://schemas.microsoft.com/office/powerpoint/2010/main" val="75411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diagramma, mappa, Piano&#10;&#10;Descrizione generata automaticamente">
            <a:extLst>
              <a:ext uri="{FF2B5EF4-FFF2-40B4-BE49-F238E27FC236}">
                <a16:creationId xmlns:a16="http://schemas.microsoft.com/office/drawing/2014/main" id="{E88FD654-245E-BA77-5111-FCFFBF503C5D}"/>
              </a:ext>
            </a:extLst>
          </p:cNvPr>
          <p:cNvPicPr>
            <a:picLocks noChangeAspect="1"/>
          </p:cNvPicPr>
          <p:nvPr/>
        </p:nvPicPr>
        <p:blipFill rotWithShape="1">
          <a:blip r:embed="rId2">
            <a:extLst>
              <a:ext uri="{28A0092B-C50C-407E-A947-70E740481C1C}">
                <a14:useLocalDpi xmlns:a14="http://schemas.microsoft.com/office/drawing/2010/main" val="0"/>
              </a:ext>
            </a:extLst>
          </a:blip>
          <a:srcRect r="-347" b="11354"/>
          <a:stretch/>
        </p:blipFill>
        <p:spPr>
          <a:xfrm>
            <a:off x="6756758" y="0"/>
            <a:ext cx="5435242" cy="6858000"/>
          </a:xfrm>
          <a:prstGeom prst="rect">
            <a:avLst/>
          </a:prstGeom>
        </p:spPr>
      </p:pic>
      <p:sp>
        <p:nvSpPr>
          <p:cNvPr id="8" name="CasellaDiTesto 7">
            <a:extLst>
              <a:ext uri="{FF2B5EF4-FFF2-40B4-BE49-F238E27FC236}">
                <a16:creationId xmlns:a16="http://schemas.microsoft.com/office/drawing/2014/main" id="{CDEFB91D-6480-1998-7BD8-330A2789F6E8}"/>
              </a:ext>
            </a:extLst>
          </p:cNvPr>
          <p:cNvSpPr txBox="1"/>
          <p:nvPr/>
        </p:nvSpPr>
        <p:spPr>
          <a:xfrm>
            <a:off x="228497" y="450309"/>
            <a:ext cx="5435241" cy="1692771"/>
          </a:xfrm>
          <a:prstGeom prst="rect">
            <a:avLst/>
          </a:prstGeom>
          <a:noFill/>
        </p:spPr>
        <p:txBody>
          <a:bodyPr wrap="square" rtlCol="0">
            <a:spAutoFit/>
          </a:bodyPr>
          <a:lstStyle/>
          <a:p>
            <a:pPr algn="ctr"/>
            <a:r>
              <a:rPr lang="en-GB" sz="4000" b="1" dirty="0"/>
              <a:t>IMPLEMENTAZIONE MICROSERVIZI</a:t>
            </a:r>
          </a:p>
          <a:p>
            <a:pPr algn="ctr"/>
            <a:r>
              <a:rPr lang="en-GB" sz="2400" b="1" dirty="0"/>
              <a:t>VERSIONE 1</a:t>
            </a:r>
            <a:endParaRPr lang="it-IT" sz="2400" b="1" dirty="0"/>
          </a:p>
        </p:txBody>
      </p:sp>
      <p:pic>
        <p:nvPicPr>
          <p:cNvPr id="9" name="Immagine 8">
            <a:extLst>
              <a:ext uri="{FF2B5EF4-FFF2-40B4-BE49-F238E27FC236}">
                <a16:creationId xmlns:a16="http://schemas.microsoft.com/office/drawing/2014/main" id="{39518C8F-0005-A5D9-3931-31C4EE8CC3C2}"/>
              </a:ext>
            </a:extLst>
          </p:cNvPr>
          <p:cNvPicPr>
            <a:picLocks noChangeAspect="1"/>
          </p:cNvPicPr>
          <p:nvPr/>
        </p:nvPicPr>
        <p:blipFill rotWithShape="1">
          <a:blip r:embed="rId3"/>
          <a:srcRect r="72931" b="80800"/>
          <a:stretch/>
        </p:blipFill>
        <p:spPr>
          <a:xfrm>
            <a:off x="2858297" y="3691218"/>
            <a:ext cx="2805441" cy="2509698"/>
          </a:xfrm>
          <a:prstGeom prst="rect">
            <a:avLst/>
          </a:prstGeom>
          <a:ln w="12700">
            <a:solidFill>
              <a:srgbClr val="C00000"/>
            </a:solidFill>
          </a:ln>
        </p:spPr>
      </p:pic>
      <p:cxnSp>
        <p:nvCxnSpPr>
          <p:cNvPr id="11" name="Connettore diritto 10">
            <a:extLst>
              <a:ext uri="{FF2B5EF4-FFF2-40B4-BE49-F238E27FC236}">
                <a16:creationId xmlns:a16="http://schemas.microsoft.com/office/drawing/2014/main" id="{3806ED27-CFF8-BC17-065F-7BC213B70E09}"/>
              </a:ext>
            </a:extLst>
          </p:cNvPr>
          <p:cNvCxnSpPr>
            <a:cxnSpLocks/>
          </p:cNvCxnSpPr>
          <p:nvPr/>
        </p:nvCxnSpPr>
        <p:spPr>
          <a:xfrm flipH="1">
            <a:off x="2858297" y="0"/>
            <a:ext cx="3898461" cy="3691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C5B249EE-68FA-E00F-6163-D1513E0820FE}"/>
              </a:ext>
            </a:extLst>
          </p:cNvPr>
          <p:cNvCxnSpPr>
            <a:cxnSpLocks/>
          </p:cNvCxnSpPr>
          <p:nvPr/>
        </p:nvCxnSpPr>
        <p:spPr>
          <a:xfrm flipH="1">
            <a:off x="5663738" y="1352204"/>
            <a:ext cx="2516203" cy="4848712"/>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ttangolo 14">
            <a:extLst>
              <a:ext uri="{FF2B5EF4-FFF2-40B4-BE49-F238E27FC236}">
                <a16:creationId xmlns:a16="http://schemas.microsoft.com/office/drawing/2014/main" id="{0946AFCE-A321-2C65-5AF5-260FE3444A0F}"/>
              </a:ext>
            </a:extLst>
          </p:cNvPr>
          <p:cNvSpPr/>
          <p:nvPr/>
        </p:nvSpPr>
        <p:spPr>
          <a:xfrm>
            <a:off x="6756758" y="0"/>
            <a:ext cx="1423183" cy="1352204"/>
          </a:xfrm>
          <a:prstGeom prst="rect">
            <a:avLst/>
          </a:prstGeom>
          <a:no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6439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E3C0BD3A-310D-C43F-1792-A0114AD5796D}"/>
              </a:ext>
            </a:extLst>
          </p:cNvPr>
          <p:cNvSpPr>
            <a:spLocks noGrp="1"/>
          </p:cNvSpPr>
          <p:nvPr>
            <p:ph sz="half" idx="4294967295"/>
          </p:nvPr>
        </p:nvSpPr>
        <p:spPr>
          <a:xfrm>
            <a:off x="0" y="1346200"/>
            <a:ext cx="5245100" cy="4846638"/>
          </a:xfrm>
        </p:spPr>
        <p:txBody>
          <a:bodyPr>
            <a:normAutofit fontScale="85000" lnSpcReduction="20000"/>
          </a:bodyPr>
          <a:lstStyle/>
          <a:p>
            <a:pPr marL="0" indent="0">
              <a:spcBef>
                <a:spcPts val="0"/>
              </a:spcBef>
              <a:buNone/>
            </a:pPr>
            <a:r>
              <a:rPr lang="en-US" sz="2800" b="1" kern="100" dirty="0">
                <a:effectLst/>
                <a:latin typeface="+mj-lt"/>
              </a:rPr>
              <a:t>ARCHITECTURAL PATTERN</a:t>
            </a:r>
            <a:endParaRPr lang="it-IT" sz="2800" kern="100" dirty="0">
              <a:effectLst/>
              <a:latin typeface="+mj-lt"/>
              <a:ea typeface="Calibri" panose="020F0502020204030204" pitchFamily="34" charset="0"/>
              <a:cs typeface="Times New Roman" panose="02020603050405020304" pitchFamily="18" charset="0"/>
            </a:endParaRPr>
          </a:p>
          <a:p>
            <a:pPr marL="342900" lvl="0" indent="-342900">
              <a:spcBef>
                <a:spcPts val="0"/>
              </a:spcBef>
              <a:buFont typeface="Symbol" panose="05050102010706020507" pitchFamily="18" charset="2"/>
              <a:buChar char=""/>
            </a:pPr>
            <a:r>
              <a:rPr lang="it-IT" sz="2800" kern="100" dirty="0">
                <a:latin typeface="+mj-lt"/>
                <a:ea typeface="Calibri" panose="020F0502020204030204" pitchFamily="34" charset="0"/>
                <a:cs typeface="Times New Roman" panose="02020603050405020304" pitchFamily="18" charset="0"/>
              </a:rPr>
              <a:t>Three</a:t>
            </a:r>
            <a:r>
              <a:rPr lang="it-IT" sz="2800" kern="100" dirty="0">
                <a:effectLst/>
                <a:latin typeface="+mj-lt"/>
                <a:ea typeface="Calibri" panose="020F0502020204030204" pitchFamily="34" charset="0"/>
                <a:cs typeface="Times New Roman" panose="02020603050405020304" pitchFamily="18" charset="0"/>
              </a:rPr>
              <a:t> tiers</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La comunicazione via internet ad opera di un REST Generator e di un Controller </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L’interfaccia utente (</a:t>
            </a:r>
            <a:r>
              <a:rPr lang="it-IT" sz="2800" kern="100" dirty="0" err="1">
                <a:effectLst/>
                <a:latin typeface="+mj-lt"/>
                <a:ea typeface="Calibri" panose="020F0502020204030204" pitchFamily="34" charset="0"/>
                <a:cs typeface="Times New Roman" panose="02020603050405020304" pitchFamily="18" charset="0"/>
              </a:rPr>
              <a:t>JavaFX</a:t>
            </a:r>
            <a:r>
              <a:rPr lang="it-IT" sz="2800" kern="100" dirty="0">
                <a:effectLst/>
                <a:latin typeface="+mj-lt"/>
                <a:ea typeface="Calibri" panose="020F0502020204030204" pitchFamily="34" charset="0"/>
                <a:cs typeface="Times New Roman" panose="02020603050405020304" pitchFamily="18" charset="0"/>
              </a:rPr>
              <a:t>) separata dal codice </a:t>
            </a:r>
          </a:p>
          <a:p>
            <a:pPr marL="342900" lvl="0" indent="-342900">
              <a:spcBef>
                <a:spcPts val="0"/>
              </a:spcBef>
              <a:buFont typeface="Symbol" panose="05050102010706020507" pitchFamily="18" charset="2"/>
              <a:buChar char=""/>
            </a:pPr>
            <a:r>
              <a:rPr lang="it-IT" sz="2800" kern="100" dirty="0">
                <a:effectLst/>
                <a:latin typeface="+mj-lt"/>
                <a:ea typeface="Calibri" panose="020F0502020204030204" pitchFamily="34" charset="0"/>
                <a:cs typeface="Times New Roman" panose="02020603050405020304" pitchFamily="18" charset="0"/>
              </a:rPr>
              <a:t>Il server è suddiviso in controller (</a:t>
            </a:r>
            <a:r>
              <a:rPr lang="it-IT" sz="2800" kern="100" dirty="0" err="1">
                <a:effectLst/>
                <a:latin typeface="+mj-lt"/>
                <a:ea typeface="Calibri" panose="020F0502020204030204" pitchFamily="34" charset="0"/>
                <a:cs typeface="Times New Roman" panose="02020603050405020304" pitchFamily="18" charset="0"/>
              </a:rPr>
              <a:t>listener</a:t>
            </a:r>
            <a:r>
              <a:rPr lang="it-IT" sz="2800" kern="100" dirty="0">
                <a:effectLst/>
                <a:latin typeface="+mj-lt"/>
                <a:ea typeface="Calibri" panose="020F0502020204030204" pitchFamily="34" charset="0"/>
                <a:cs typeface="Times New Roman" panose="02020603050405020304" pitchFamily="18" charset="0"/>
              </a:rPr>
              <a:t>) ed il service </a:t>
            </a:r>
          </a:p>
          <a:p>
            <a:pPr marL="342900" lvl="0" indent="-342900">
              <a:spcBef>
                <a:spcPts val="0"/>
              </a:spcBef>
              <a:buFont typeface="Symbol" panose="05050102010706020507" pitchFamily="18" charset="2"/>
              <a:buChar char=""/>
            </a:pPr>
            <a:r>
              <a:rPr lang="it-IT" sz="2800" kern="100" dirty="0">
                <a:latin typeface="+mj-lt"/>
                <a:ea typeface="Calibri" panose="020F0502020204030204" pitchFamily="34" charset="0"/>
                <a:cs typeface="Times New Roman" panose="02020603050405020304" pitchFamily="18" charset="0"/>
              </a:rPr>
              <a:t>T</a:t>
            </a:r>
            <a:r>
              <a:rPr lang="it-IT" sz="2800" kern="100" dirty="0">
                <a:effectLst/>
                <a:latin typeface="+mj-lt"/>
                <a:ea typeface="Calibri" panose="020F0502020204030204" pitchFamily="34" charset="0"/>
                <a:cs typeface="Times New Roman" panose="02020603050405020304" pitchFamily="18" charset="0"/>
              </a:rPr>
              <a:t>utte le comunicazioni passano attraverso il controller: MVC passivo (Pull)</a:t>
            </a:r>
          </a:p>
          <a:p>
            <a:endParaRPr lang="it-IT" sz="2400" dirty="0"/>
          </a:p>
        </p:txBody>
      </p:sp>
      <p:sp>
        <p:nvSpPr>
          <p:cNvPr id="10" name="Titolo 1">
            <a:extLst>
              <a:ext uri="{FF2B5EF4-FFF2-40B4-BE49-F238E27FC236}">
                <a16:creationId xmlns:a16="http://schemas.microsoft.com/office/drawing/2014/main" id="{DF2965E4-7CE2-3B71-45FC-6BB3DF42004B}"/>
              </a:ext>
            </a:extLst>
          </p:cNvPr>
          <p:cNvSpPr>
            <a:spLocks noGrp="1"/>
          </p:cNvSpPr>
          <p:nvPr>
            <p:ph type="title" idx="4294967295"/>
          </p:nvPr>
        </p:nvSpPr>
        <p:spPr>
          <a:xfrm>
            <a:off x="-100584" y="0"/>
            <a:ext cx="12292584" cy="1058863"/>
          </a:xfrm>
        </p:spPr>
        <p:txBody>
          <a:bodyPr anchor="ctr">
            <a:noAutofit/>
          </a:bodyPr>
          <a:lstStyle/>
          <a:p>
            <a:pPr algn="ctr"/>
            <a:r>
              <a:rPr lang="en-GB" sz="4000" b="1" dirty="0" err="1"/>
              <a:t>Implementazione</a:t>
            </a:r>
            <a:r>
              <a:rPr lang="en-GB" sz="4000" b="1" dirty="0"/>
              <a:t> </a:t>
            </a:r>
            <a:r>
              <a:rPr lang="en-GB" sz="4000" b="1" dirty="0" err="1"/>
              <a:t>codice</a:t>
            </a:r>
            <a:r>
              <a:rPr lang="en-GB" sz="4000" b="1" dirty="0"/>
              <a:t>: </a:t>
            </a:r>
            <a:br>
              <a:rPr lang="en-GB" sz="4000" b="1" dirty="0"/>
            </a:br>
            <a:r>
              <a:rPr lang="en-GB" sz="2400" b="1" dirty="0"/>
              <a:t>VERSIONE 2</a:t>
            </a:r>
            <a:endParaRPr lang="it-IT" sz="2400" b="1" dirty="0"/>
          </a:p>
        </p:txBody>
      </p:sp>
      <p:pic>
        <p:nvPicPr>
          <p:cNvPr id="3" name="Segnaposto contenuto 5">
            <a:extLst>
              <a:ext uri="{FF2B5EF4-FFF2-40B4-BE49-F238E27FC236}">
                <a16:creationId xmlns:a16="http://schemas.microsoft.com/office/drawing/2014/main" id="{7E780660-1BBC-F10C-A797-27B718256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18" y="1784909"/>
            <a:ext cx="6729686" cy="3606393"/>
          </a:xfrm>
          <a:prstGeom prst="rect">
            <a:avLst/>
          </a:prstGeom>
        </p:spPr>
      </p:pic>
    </p:spTree>
    <p:extLst>
      <p:ext uri="{BB962C8B-B14F-4D97-AF65-F5344CB8AC3E}">
        <p14:creationId xmlns:p14="http://schemas.microsoft.com/office/powerpoint/2010/main" val="3612876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07A5771F-FF6C-136A-B336-4CF767EF5E32}"/>
              </a:ext>
            </a:extLst>
          </p:cNvPr>
          <p:cNvSpPr txBox="1">
            <a:spLocks/>
          </p:cNvSpPr>
          <p:nvPr/>
        </p:nvSpPr>
        <p:spPr>
          <a:xfrm>
            <a:off x="0" y="0"/>
            <a:ext cx="12192000" cy="1058400"/>
          </a:xfrm>
          <a:prstGeom prst="rect">
            <a:avLst/>
          </a:prstGeom>
        </p:spPr>
        <p:txBody>
          <a:bodyPr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a:t>Architectural PATTERN</a:t>
            </a:r>
          </a:p>
          <a:p>
            <a:pPr algn="ctr"/>
            <a:r>
              <a:rPr lang="en-GB" sz="2400" b="1" dirty="0"/>
              <a:t>Api LED – </a:t>
            </a:r>
            <a:r>
              <a:rPr lang="en-GB" sz="2400" b="1" dirty="0" err="1"/>
              <a:t>versione</a:t>
            </a:r>
            <a:r>
              <a:rPr lang="en-GB" sz="2400" b="1" dirty="0"/>
              <a:t> 2</a:t>
            </a:r>
            <a:endParaRPr lang="it-IT" sz="2400" b="1" dirty="0"/>
          </a:p>
        </p:txBody>
      </p:sp>
      <p:pic>
        <p:nvPicPr>
          <p:cNvPr id="2" name="Immagine 1">
            <a:extLst>
              <a:ext uri="{FF2B5EF4-FFF2-40B4-BE49-F238E27FC236}">
                <a16:creationId xmlns:a16="http://schemas.microsoft.com/office/drawing/2014/main" id="{EFD32282-9703-9974-975D-B2C4E975BC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390"/>
          <a:stretch/>
        </p:blipFill>
        <p:spPr bwMode="auto">
          <a:xfrm>
            <a:off x="3119120" y="1036044"/>
            <a:ext cx="6070600" cy="57727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306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45942A-B1AC-4BE0-7365-90F59B4F74B7}"/>
              </a:ext>
            </a:extLst>
          </p:cNvPr>
          <p:cNvSpPr>
            <a:spLocks noGrp="1"/>
          </p:cNvSpPr>
          <p:nvPr>
            <p:ph type="title"/>
          </p:nvPr>
        </p:nvSpPr>
        <p:spPr>
          <a:xfrm>
            <a:off x="0" y="0"/>
            <a:ext cx="12191999" cy="1059305"/>
          </a:xfrm>
        </p:spPr>
        <p:txBody>
          <a:bodyPr anchor="ctr">
            <a:normAutofit/>
          </a:bodyPr>
          <a:lstStyle/>
          <a:p>
            <a:pPr algn="ctr"/>
            <a:r>
              <a:rPr kumimoji="0" lang="en-GB" sz="4000" b="1" i="0" u="none" strike="noStrike" kern="1200" cap="all" spc="0" normalizeH="0" baseline="0" noProof="0" dirty="0" err="1">
                <a:ln>
                  <a:noFill/>
                </a:ln>
                <a:solidFill>
                  <a:prstClr val="black"/>
                </a:solidFill>
                <a:effectLst/>
                <a:uLnTx/>
                <a:uFillTx/>
                <a:latin typeface="Gill Sans MT" panose="020B0502020104020203"/>
                <a:ea typeface="+mj-ea"/>
                <a:cs typeface="+mj-cs"/>
              </a:rPr>
              <a:t>Modello</a:t>
            </a:r>
            <a:r>
              <a:rPr kumimoji="0" lang="en-GB" sz="4000" b="1" i="0" u="none" strike="noStrike" kern="1200" cap="all" spc="0" normalizeH="0" baseline="0" noProof="0" dirty="0">
                <a:ln>
                  <a:noFill/>
                </a:ln>
                <a:solidFill>
                  <a:prstClr val="black"/>
                </a:solidFill>
                <a:effectLst/>
                <a:uLnTx/>
                <a:uFillTx/>
                <a:latin typeface="Gill Sans MT" panose="020B0502020104020203"/>
                <a:ea typeface="+mj-ea"/>
                <a:cs typeface="+mj-cs"/>
              </a:rPr>
              <a:t> </a:t>
            </a:r>
            <a:r>
              <a:rPr kumimoji="0" lang="en-GB" sz="4000" b="1" i="0" u="none" strike="noStrike" kern="1200" cap="all" spc="0" normalizeH="0" baseline="0" noProof="0" dirty="0" err="1">
                <a:ln>
                  <a:noFill/>
                </a:ln>
                <a:solidFill>
                  <a:prstClr val="black"/>
                </a:solidFill>
                <a:effectLst/>
                <a:uLnTx/>
                <a:uFillTx/>
                <a:latin typeface="Gill Sans MT" panose="020B0502020104020203"/>
                <a:ea typeface="+mj-ea"/>
                <a:cs typeface="+mj-cs"/>
              </a:rPr>
              <a:t>organizzativo</a:t>
            </a:r>
            <a:endParaRPr lang="it-IT" sz="4000" dirty="0"/>
          </a:p>
        </p:txBody>
      </p:sp>
      <p:sp>
        <p:nvSpPr>
          <p:cNvPr id="3" name="Segnaposto contenuto 2">
            <a:extLst>
              <a:ext uri="{FF2B5EF4-FFF2-40B4-BE49-F238E27FC236}">
                <a16:creationId xmlns:a16="http://schemas.microsoft.com/office/drawing/2014/main" id="{34A123FE-044C-8AE6-0B16-C2F3897AAD6C}"/>
              </a:ext>
            </a:extLst>
          </p:cNvPr>
          <p:cNvSpPr>
            <a:spLocks noGrp="1"/>
          </p:cNvSpPr>
          <p:nvPr>
            <p:ph sz="half" idx="1"/>
          </p:nvPr>
        </p:nvSpPr>
        <p:spPr>
          <a:xfrm>
            <a:off x="927950" y="2135237"/>
            <a:ext cx="8135581" cy="4009531"/>
          </a:xfrm>
        </p:spPr>
        <p:txBody>
          <a:bodyPr>
            <a:normAutofit/>
          </a:bodyPr>
          <a:lstStyle/>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Gill Sans MT" panose="020B0502020104020203"/>
                <a:ea typeface="+mn-ea"/>
                <a:cs typeface="+mn-cs"/>
              </a:rPr>
              <a:t>PLANNING GAME</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rPr>
              <a:t>PAIR PROGRAMMING</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rPr>
              <a:t>SYSTEM METAPHORE</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rPr>
              <a:t>SCRUM</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rPr>
              <a:t>CONTINUOS INTEGRATION</a:t>
            </a:r>
          </a:p>
          <a:p>
            <a:pPr marL="228600" marR="0" lvl="0" indent="-228600" algn="l" defTabSz="914400" rtl="0" eaLnBrk="1" fontAlgn="auto" latinLnBrk="0" hangingPunct="1">
              <a:lnSpc>
                <a:spcPct val="120000"/>
              </a:lnSpc>
              <a:spcBef>
                <a:spcPts val="1000"/>
              </a:spcBef>
              <a:spcAft>
                <a:spcPts val="0"/>
              </a:spcAft>
              <a:buClr>
                <a:srgbClr val="B71E42"/>
              </a:buClr>
              <a:buSzPct val="100000"/>
              <a:buFont typeface="Arial" panose="020B0604020202020204" pitchFamily="34" charset="0"/>
              <a:buChar char="•"/>
              <a:tabLst/>
              <a:defRPr/>
            </a:pPr>
            <a:r>
              <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rPr>
              <a:t>TRELLO: </a:t>
            </a:r>
            <a:r>
              <a:rPr kumimoji="0" lang="it-IT" sz="2400" b="0" i="0" u="sng" strike="noStrike" kern="1200" cap="none" spc="0" normalizeH="0" baseline="0" noProof="0" dirty="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https://trello.com/b/CcWDGTUq/progetto-event</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a:t>
            </a:r>
            <a:endParaRPr kumimoji="0" lang="it-IT"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endParaRPr lang="it-IT" dirty="0"/>
          </a:p>
        </p:txBody>
      </p:sp>
      <p:pic>
        <p:nvPicPr>
          <p:cNvPr id="1026" name="Picture 2" descr="Pair programming - the elephant in the room — Asynchronous agile | Go  “async-first”">
            <a:extLst>
              <a:ext uri="{FF2B5EF4-FFF2-40B4-BE49-F238E27FC236}">
                <a16:creationId xmlns:a16="http://schemas.microsoft.com/office/drawing/2014/main" id="{73C140E9-14B3-B366-7EBD-C3DFBA5583F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409827" y="1555087"/>
            <a:ext cx="4645025" cy="309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6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CDEFB91D-6480-1998-7BD8-330A2789F6E8}"/>
              </a:ext>
            </a:extLst>
          </p:cNvPr>
          <p:cNvSpPr txBox="1"/>
          <p:nvPr/>
        </p:nvSpPr>
        <p:spPr>
          <a:xfrm>
            <a:off x="228497" y="450309"/>
            <a:ext cx="5435241" cy="1692771"/>
          </a:xfrm>
          <a:prstGeom prst="rect">
            <a:avLst/>
          </a:prstGeom>
          <a:noFill/>
        </p:spPr>
        <p:txBody>
          <a:bodyPr wrap="square" rtlCol="0">
            <a:spAutoFit/>
          </a:bodyPr>
          <a:lstStyle/>
          <a:p>
            <a:pPr algn="ctr"/>
            <a:r>
              <a:rPr lang="en-GB" sz="4000" b="1" dirty="0"/>
              <a:t>IMPLEMENTAZIONE MICROSERVIZI</a:t>
            </a:r>
            <a:endParaRPr lang="it-IT" sz="4000" b="1" dirty="0"/>
          </a:p>
          <a:p>
            <a:pPr algn="ctr"/>
            <a:r>
              <a:rPr lang="it-IT" sz="2400" b="1" dirty="0"/>
              <a:t>VERSIONE 2</a:t>
            </a:r>
            <a:endParaRPr lang="en-GB" sz="2400" b="1" dirty="0"/>
          </a:p>
        </p:txBody>
      </p:sp>
      <p:pic>
        <p:nvPicPr>
          <p:cNvPr id="9" name="Immagine 8">
            <a:extLst>
              <a:ext uri="{FF2B5EF4-FFF2-40B4-BE49-F238E27FC236}">
                <a16:creationId xmlns:a16="http://schemas.microsoft.com/office/drawing/2014/main" id="{39518C8F-0005-A5D9-3931-31C4EE8CC3C2}"/>
              </a:ext>
            </a:extLst>
          </p:cNvPr>
          <p:cNvPicPr>
            <a:picLocks noChangeAspect="1"/>
          </p:cNvPicPr>
          <p:nvPr/>
        </p:nvPicPr>
        <p:blipFill rotWithShape="1">
          <a:blip r:embed="rId2"/>
          <a:srcRect r="72931" b="80800"/>
          <a:stretch/>
        </p:blipFill>
        <p:spPr>
          <a:xfrm>
            <a:off x="2858297" y="3691218"/>
            <a:ext cx="2805441" cy="2509698"/>
          </a:xfrm>
          <a:prstGeom prst="rect">
            <a:avLst/>
          </a:prstGeom>
          <a:ln w="12700">
            <a:solidFill>
              <a:srgbClr val="C00000"/>
            </a:solidFill>
          </a:ln>
        </p:spPr>
      </p:pic>
      <p:pic>
        <p:nvPicPr>
          <p:cNvPr id="2" name="Immagine 1">
            <a:extLst>
              <a:ext uri="{FF2B5EF4-FFF2-40B4-BE49-F238E27FC236}">
                <a16:creationId xmlns:a16="http://schemas.microsoft.com/office/drawing/2014/main" id="{8195C6BA-AA04-3B0E-809B-43EA7CEFE76F}"/>
              </a:ext>
            </a:extLst>
          </p:cNvPr>
          <p:cNvPicPr>
            <a:picLocks noChangeAspect="1"/>
          </p:cNvPicPr>
          <p:nvPr/>
        </p:nvPicPr>
        <p:blipFill>
          <a:blip r:embed="rId3">
            <a:extLst>
              <a:ext uri="{28A0092B-C50C-407E-A947-70E740481C1C}">
                <a14:useLocalDpi xmlns:a14="http://schemas.microsoft.com/office/drawing/2010/main" val="0"/>
              </a:ext>
            </a:extLst>
          </a:blip>
          <a:srcRect b="9913"/>
          <a:stretch/>
        </p:blipFill>
        <p:spPr>
          <a:xfrm>
            <a:off x="7062573" y="0"/>
            <a:ext cx="5129427" cy="6883019"/>
          </a:xfrm>
          <a:prstGeom prst="rect">
            <a:avLst/>
          </a:prstGeom>
        </p:spPr>
      </p:pic>
      <p:sp>
        <p:nvSpPr>
          <p:cNvPr id="15" name="Rettangolo 14">
            <a:extLst>
              <a:ext uri="{FF2B5EF4-FFF2-40B4-BE49-F238E27FC236}">
                <a16:creationId xmlns:a16="http://schemas.microsoft.com/office/drawing/2014/main" id="{0946AFCE-A321-2C65-5AF5-260FE3444A0F}"/>
              </a:ext>
            </a:extLst>
          </p:cNvPr>
          <p:cNvSpPr/>
          <p:nvPr/>
        </p:nvSpPr>
        <p:spPr>
          <a:xfrm>
            <a:off x="7062573" y="0"/>
            <a:ext cx="1359051" cy="1225296"/>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diritto 13">
            <a:extLst>
              <a:ext uri="{FF2B5EF4-FFF2-40B4-BE49-F238E27FC236}">
                <a16:creationId xmlns:a16="http://schemas.microsoft.com/office/drawing/2014/main" id="{C5B249EE-68FA-E00F-6163-D1513E0820FE}"/>
              </a:ext>
            </a:extLst>
          </p:cNvPr>
          <p:cNvCxnSpPr>
            <a:cxnSpLocks/>
          </p:cNvCxnSpPr>
          <p:nvPr/>
        </p:nvCxnSpPr>
        <p:spPr>
          <a:xfrm flipH="1">
            <a:off x="5663738" y="1225296"/>
            <a:ext cx="2757886" cy="4975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3806ED27-CFF8-BC17-065F-7BC213B70E09}"/>
              </a:ext>
            </a:extLst>
          </p:cNvPr>
          <p:cNvCxnSpPr>
            <a:cxnSpLocks/>
          </p:cNvCxnSpPr>
          <p:nvPr/>
        </p:nvCxnSpPr>
        <p:spPr>
          <a:xfrm flipH="1">
            <a:off x="2858297" y="0"/>
            <a:ext cx="4204276" cy="36912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7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69C22431-308B-7D29-E109-389DE40E6F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58136" y="1148487"/>
            <a:ext cx="7223028" cy="5644326"/>
          </a:xfrm>
          <a:prstGeom prst="rect">
            <a:avLst/>
          </a:prstGeom>
        </p:spPr>
      </p:pic>
      <p:sp>
        <p:nvSpPr>
          <p:cNvPr id="8" name="Segnaposto contenuto 3">
            <a:extLst>
              <a:ext uri="{FF2B5EF4-FFF2-40B4-BE49-F238E27FC236}">
                <a16:creationId xmlns:a16="http://schemas.microsoft.com/office/drawing/2014/main" id="{64EF69BF-1449-8B92-7098-F199DEC2EF35}"/>
              </a:ext>
            </a:extLst>
          </p:cNvPr>
          <p:cNvSpPr txBox="1">
            <a:spLocks/>
          </p:cNvSpPr>
          <p:nvPr/>
        </p:nvSpPr>
        <p:spPr>
          <a:xfrm>
            <a:off x="1161227" y="1148487"/>
            <a:ext cx="1523084"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GB" sz="2400" b="1" dirty="0"/>
              <a:t>VISITOR</a:t>
            </a:r>
            <a:endParaRPr lang="it-IT" sz="2400" b="1" dirty="0"/>
          </a:p>
        </p:txBody>
      </p:sp>
      <p:pic>
        <p:nvPicPr>
          <p:cNvPr id="6" name="Segnaposto contenuto 5">
            <a:extLst>
              <a:ext uri="{FF2B5EF4-FFF2-40B4-BE49-F238E27FC236}">
                <a16:creationId xmlns:a16="http://schemas.microsoft.com/office/drawing/2014/main" id="{CB8ACE4E-7614-495A-D5C8-2F918327BB5B}"/>
              </a:ext>
            </a:extLst>
          </p:cNvPr>
          <p:cNvPicPr>
            <a:picLocks noGrp="1" noChangeAspect="1"/>
          </p:cNvPicPr>
          <p:nvPr>
            <p:ph sz="half" idx="1"/>
          </p:nvPr>
        </p:nvPicPr>
        <p:blipFill rotWithShape="1">
          <a:blip r:embed="rId4"/>
          <a:srcRect t="4632" r="4577" b="10737"/>
          <a:stretch/>
        </p:blipFill>
        <p:spPr>
          <a:xfrm>
            <a:off x="402721" y="5102781"/>
            <a:ext cx="4022975" cy="1779798"/>
          </a:xfrm>
          <a:prstGeom prst="rect">
            <a:avLst/>
          </a:prstGeom>
        </p:spPr>
      </p:pic>
      <p:sp>
        <p:nvSpPr>
          <p:cNvPr id="2" name="Segnaposto contenuto 2">
            <a:extLst>
              <a:ext uri="{FF2B5EF4-FFF2-40B4-BE49-F238E27FC236}">
                <a16:creationId xmlns:a16="http://schemas.microsoft.com/office/drawing/2014/main" id="{0CDA32EC-C787-90D3-B5B8-44990A43562E}"/>
              </a:ext>
            </a:extLst>
          </p:cNvPr>
          <p:cNvSpPr txBox="1">
            <a:spLocks/>
          </p:cNvSpPr>
          <p:nvPr/>
        </p:nvSpPr>
        <p:spPr>
          <a:xfrm>
            <a:off x="0" y="1917949"/>
            <a:ext cx="4484404" cy="21127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gn="just">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Procede al cambio degli stati delle risorse</a:t>
            </a:r>
          </a:p>
          <a:p>
            <a:pPr marL="342900" indent="-342900" algn="just">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Potrebbe fornire il prezzo delle camere per l’emissione delle conferme delle prenotazioni o delle fatture</a:t>
            </a:r>
            <a:endParaRPr lang="it-IT" sz="2400" dirty="0">
              <a:latin typeface="+mj-lt"/>
            </a:endParaRPr>
          </a:p>
        </p:txBody>
      </p:sp>
      <p:sp>
        <p:nvSpPr>
          <p:cNvPr id="9" name="Titolo 1">
            <a:extLst>
              <a:ext uri="{FF2B5EF4-FFF2-40B4-BE49-F238E27FC236}">
                <a16:creationId xmlns:a16="http://schemas.microsoft.com/office/drawing/2014/main" id="{87C557CA-9A8A-9BAA-6CEB-E264C0EE4330}"/>
              </a:ext>
            </a:extLst>
          </p:cNvPr>
          <p:cNvSpPr>
            <a:spLocks noGrp="1"/>
          </p:cNvSpPr>
          <p:nvPr>
            <p:ph type="title"/>
          </p:nvPr>
        </p:nvSpPr>
        <p:spPr>
          <a:xfrm>
            <a:off x="-14630" y="0"/>
            <a:ext cx="12206629" cy="1058400"/>
          </a:xfrm>
        </p:spPr>
        <p:txBody>
          <a:bodyPr anchor="ctr">
            <a:normAutofit/>
          </a:bodyPr>
          <a:lstStyle/>
          <a:p>
            <a:pPr algn="ctr"/>
            <a:r>
              <a:rPr lang="en-GB" sz="4400" b="1" dirty="0"/>
              <a:t>CLASS DIAGRAM: DESIGN PATTERNs</a:t>
            </a:r>
            <a:endParaRPr lang="it-IT" sz="4400" b="1" dirty="0"/>
          </a:p>
        </p:txBody>
      </p:sp>
    </p:spTree>
    <p:extLst>
      <p:ext uri="{BB962C8B-B14F-4D97-AF65-F5344CB8AC3E}">
        <p14:creationId xmlns:p14="http://schemas.microsoft.com/office/powerpoint/2010/main" val="391029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contenuto 3">
            <a:extLst>
              <a:ext uri="{FF2B5EF4-FFF2-40B4-BE49-F238E27FC236}">
                <a16:creationId xmlns:a16="http://schemas.microsoft.com/office/drawing/2014/main" id="{BEBCD2AA-9E25-2EF2-0F0A-5CB2A0A48F60}"/>
              </a:ext>
            </a:extLst>
          </p:cNvPr>
          <p:cNvSpPr txBox="1">
            <a:spLocks/>
          </p:cNvSpPr>
          <p:nvPr/>
        </p:nvSpPr>
        <p:spPr>
          <a:xfrm>
            <a:off x="711270" y="1260000"/>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GB" sz="2400" b="1" dirty="0"/>
              <a:t>SINGLETON</a:t>
            </a:r>
            <a:endParaRPr lang="it-IT" sz="2400" b="1" dirty="0"/>
          </a:p>
        </p:txBody>
      </p:sp>
      <p:pic>
        <p:nvPicPr>
          <p:cNvPr id="10" name="Immagine 9">
            <a:extLst>
              <a:ext uri="{FF2B5EF4-FFF2-40B4-BE49-F238E27FC236}">
                <a16:creationId xmlns:a16="http://schemas.microsoft.com/office/drawing/2014/main" id="{4B35BB15-92FF-BC3C-0679-E6EB524D8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753" y="1063411"/>
            <a:ext cx="8395411" cy="4310074"/>
          </a:xfrm>
          <a:prstGeom prst="rect">
            <a:avLst/>
          </a:prstGeom>
        </p:spPr>
      </p:pic>
      <p:pic>
        <p:nvPicPr>
          <p:cNvPr id="13" name="Immagine 12">
            <a:extLst>
              <a:ext uri="{FF2B5EF4-FFF2-40B4-BE49-F238E27FC236}">
                <a16:creationId xmlns:a16="http://schemas.microsoft.com/office/drawing/2014/main" id="{1552EA02-3A5B-1900-2218-2C827621BC8E}"/>
              </a:ext>
            </a:extLst>
          </p:cNvPr>
          <p:cNvPicPr>
            <a:picLocks noChangeAspect="1"/>
          </p:cNvPicPr>
          <p:nvPr/>
        </p:nvPicPr>
        <p:blipFill rotWithShape="1">
          <a:blip r:embed="rId4"/>
          <a:srcRect l="2030" t="2506" r="13440"/>
          <a:stretch/>
        </p:blipFill>
        <p:spPr>
          <a:xfrm>
            <a:off x="8853678" y="3678870"/>
            <a:ext cx="3128619" cy="2372221"/>
          </a:xfrm>
          <a:prstGeom prst="rect">
            <a:avLst/>
          </a:prstGeom>
        </p:spPr>
      </p:pic>
      <p:sp>
        <p:nvSpPr>
          <p:cNvPr id="6" name="Titolo 1">
            <a:extLst>
              <a:ext uri="{FF2B5EF4-FFF2-40B4-BE49-F238E27FC236}">
                <a16:creationId xmlns:a16="http://schemas.microsoft.com/office/drawing/2014/main" id="{A98AB68B-8468-1CF6-2C36-7A4FEA3E8B5B}"/>
              </a:ext>
            </a:extLst>
          </p:cNvPr>
          <p:cNvSpPr>
            <a:spLocks noGrp="1"/>
          </p:cNvSpPr>
          <p:nvPr>
            <p:ph type="title"/>
          </p:nvPr>
        </p:nvSpPr>
        <p:spPr>
          <a:xfrm>
            <a:off x="-14630" y="0"/>
            <a:ext cx="12206629" cy="1058400"/>
          </a:xfrm>
        </p:spPr>
        <p:txBody>
          <a:bodyPr anchor="ctr">
            <a:normAutofit/>
          </a:bodyPr>
          <a:lstStyle/>
          <a:p>
            <a:pPr algn="ctr"/>
            <a:r>
              <a:rPr lang="en-GB" sz="4400" b="1" dirty="0"/>
              <a:t>CLASS DIAGRAM: DESIGN PATTERNs</a:t>
            </a:r>
            <a:endParaRPr lang="it-IT" sz="4400" b="1" dirty="0"/>
          </a:p>
        </p:txBody>
      </p:sp>
      <p:sp>
        <p:nvSpPr>
          <p:cNvPr id="7" name="Segnaposto contenuto 2">
            <a:extLst>
              <a:ext uri="{FF2B5EF4-FFF2-40B4-BE49-F238E27FC236}">
                <a16:creationId xmlns:a16="http://schemas.microsoft.com/office/drawing/2014/main" id="{DE4FB691-392C-F627-D86D-EB993DB486F6}"/>
              </a:ext>
            </a:extLst>
          </p:cNvPr>
          <p:cNvSpPr txBox="1">
            <a:spLocks/>
          </p:cNvSpPr>
          <p:nvPr/>
        </p:nvSpPr>
        <p:spPr>
          <a:xfrm>
            <a:off x="-14630" y="1831609"/>
            <a:ext cx="3601516" cy="238194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Gestisce la numerazione delle risorse</a:t>
            </a:r>
          </a:p>
          <a:p>
            <a:pPr marL="342900" indent="-342900">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Potrebbe gestire la numerazione delle prenotazioni e delle fatture</a:t>
            </a:r>
          </a:p>
          <a:p>
            <a:pPr marL="342900" indent="-342900">
              <a:lnSpc>
                <a:spcPct val="100000"/>
              </a:lnSpc>
              <a:spcBef>
                <a:spcPts val="0"/>
              </a:spcBef>
              <a:buFont typeface="Symbol" panose="05050102010706020507" pitchFamily="18" charset="2"/>
              <a:buChar char=""/>
            </a:pPr>
            <a:endParaRPr lang="it-IT" sz="2400" dirty="0"/>
          </a:p>
        </p:txBody>
      </p:sp>
    </p:spTree>
    <p:extLst>
      <p:ext uri="{BB962C8B-B14F-4D97-AF65-F5344CB8AC3E}">
        <p14:creationId xmlns:p14="http://schemas.microsoft.com/office/powerpoint/2010/main" val="178803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EA9FD3C-A5B0-679B-5853-619D4DD7A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03" y="1158853"/>
            <a:ext cx="8587896" cy="4942629"/>
          </a:xfrm>
          <a:prstGeom prst="rect">
            <a:avLst/>
          </a:prstGeom>
        </p:spPr>
      </p:pic>
      <p:sp>
        <p:nvSpPr>
          <p:cNvPr id="8" name="Segnaposto contenuto 3">
            <a:extLst>
              <a:ext uri="{FF2B5EF4-FFF2-40B4-BE49-F238E27FC236}">
                <a16:creationId xmlns:a16="http://schemas.microsoft.com/office/drawing/2014/main" id="{458ADEBB-0C06-D023-EAF5-8363BD66740B}"/>
              </a:ext>
            </a:extLst>
          </p:cNvPr>
          <p:cNvSpPr>
            <a:spLocks noGrp="1"/>
          </p:cNvSpPr>
          <p:nvPr>
            <p:ph sz="half" idx="1"/>
          </p:nvPr>
        </p:nvSpPr>
        <p:spPr>
          <a:xfrm>
            <a:off x="585619" y="1260000"/>
            <a:ext cx="2145022" cy="571609"/>
          </a:xfrm>
        </p:spPr>
        <p:txBody>
          <a:bodyPr>
            <a:noAutofit/>
          </a:bodyPr>
          <a:lstStyle/>
          <a:p>
            <a:pPr marL="0" indent="0">
              <a:buNone/>
            </a:pPr>
            <a:r>
              <a:rPr lang="en-GB" sz="2400" b="1" dirty="0"/>
              <a:t>OBSERVER</a:t>
            </a:r>
            <a:endParaRPr lang="it-IT" sz="2400" b="1" dirty="0"/>
          </a:p>
        </p:txBody>
      </p:sp>
      <p:sp>
        <p:nvSpPr>
          <p:cNvPr id="9" name="Segnaposto contenuto 2">
            <a:extLst>
              <a:ext uri="{FF2B5EF4-FFF2-40B4-BE49-F238E27FC236}">
                <a16:creationId xmlns:a16="http://schemas.microsoft.com/office/drawing/2014/main" id="{81649020-AC1D-A1A8-CC2E-B69CD4F3F935}"/>
              </a:ext>
            </a:extLst>
          </p:cNvPr>
          <p:cNvSpPr txBox="1">
            <a:spLocks/>
          </p:cNvSpPr>
          <p:nvPr/>
        </p:nvSpPr>
        <p:spPr>
          <a:xfrm>
            <a:off x="0" y="2033209"/>
            <a:ext cx="3394253" cy="386710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Notifica a tutti i service che è stato modificato il calendario</a:t>
            </a:r>
          </a:p>
          <a:p>
            <a:pPr marL="342900" indent="-342900">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Procede al cambio degli stati delle risorse</a:t>
            </a:r>
          </a:p>
          <a:p>
            <a:pPr marL="342900" indent="-342900">
              <a:lnSpc>
                <a:spcPct val="100000"/>
              </a:lnSpc>
              <a:spcBef>
                <a:spcPts val="0"/>
              </a:spcBef>
              <a:buFont typeface="Symbol" panose="05050102010706020507" pitchFamily="18" charset="2"/>
              <a:buChar char=""/>
            </a:pPr>
            <a:r>
              <a:rPr lang="it-IT" sz="2400" kern="100" dirty="0">
                <a:latin typeface="+mj-lt"/>
                <a:ea typeface="Calibri" panose="020F0502020204030204" pitchFamily="34" charset="0"/>
                <a:cs typeface="Times New Roman" panose="02020603050405020304" pitchFamily="18" charset="0"/>
              </a:rPr>
              <a:t>Procede e alla generazione dei report utili per comunicare agli attori desiderati</a:t>
            </a:r>
            <a:endParaRPr lang="it-IT" sz="2400" dirty="0">
              <a:latin typeface="+mj-lt"/>
            </a:endParaRPr>
          </a:p>
        </p:txBody>
      </p:sp>
      <p:sp>
        <p:nvSpPr>
          <p:cNvPr id="6" name="Titolo 1">
            <a:extLst>
              <a:ext uri="{FF2B5EF4-FFF2-40B4-BE49-F238E27FC236}">
                <a16:creationId xmlns:a16="http://schemas.microsoft.com/office/drawing/2014/main" id="{22093751-125E-7BE2-0D79-D15BF38CF2D7}"/>
              </a:ext>
            </a:extLst>
          </p:cNvPr>
          <p:cNvSpPr>
            <a:spLocks noGrp="1"/>
          </p:cNvSpPr>
          <p:nvPr>
            <p:ph type="title"/>
          </p:nvPr>
        </p:nvSpPr>
        <p:spPr>
          <a:xfrm>
            <a:off x="-2" y="0"/>
            <a:ext cx="12192001" cy="1058400"/>
          </a:xfrm>
        </p:spPr>
        <p:txBody>
          <a:bodyPr anchor="ctr">
            <a:normAutofit/>
          </a:bodyPr>
          <a:lstStyle/>
          <a:p>
            <a:pPr algn="ctr"/>
            <a:r>
              <a:rPr lang="en-GB" sz="4400" b="1" dirty="0"/>
              <a:t>CLASS DIAGRAM: DESIGN PATTERNs</a:t>
            </a:r>
            <a:endParaRPr lang="it-IT" sz="4400" b="1" dirty="0"/>
          </a:p>
        </p:txBody>
      </p:sp>
    </p:spTree>
    <p:extLst>
      <p:ext uri="{BB962C8B-B14F-4D97-AF65-F5344CB8AC3E}">
        <p14:creationId xmlns:p14="http://schemas.microsoft.com/office/powerpoint/2010/main" val="3578517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2">
            <a:extLst>
              <a:ext uri="{FF2B5EF4-FFF2-40B4-BE49-F238E27FC236}">
                <a16:creationId xmlns:a16="http://schemas.microsoft.com/office/drawing/2014/main" id="{81649020-AC1D-A1A8-CC2E-B69CD4F3F935}"/>
              </a:ext>
            </a:extLst>
          </p:cNvPr>
          <p:cNvSpPr txBox="1">
            <a:spLocks/>
          </p:cNvSpPr>
          <p:nvPr/>
        </p:nvSpPr>
        <p:spPr>
          <a:xfrm>
            <a:off x="286512" y="1235262"/>
            <a:ext cx="7804404" cy="511067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just">
              <a:lnSpc>
                <a:spcPct val="100000"/>
              </a:lnSpc>
              <a:spcBef>
                <a:spcPts val="0"/>
              </a:spcBef>
              <a:spcAft>
                <a:spcPts val="600"/>
              </a:spcAft>
              <a:buNone/>
            </a:pPr>
            <a:r>
              <a:rPr lang="it-IT" sz="2400" dirty="0">
                <a:latin typeface="+mj-lt"/>
              </a:rPr>
              <a:t>Il test con due client ha evidenziato la necessità di un’ulteriore serie di </a:t>
            </a:r>
            <a:r>
              <a:rPr lang="it-IT" sz="2400" dirty="0" err="1">
                <a:latin typeface="+mj-lt"/>
              </a:rPr>
              <a:t>observer</a:t>
            </a:r>
            <a:r>
              <a:rPr lang="it-IT" sz="2400" dirty="0">
                <a:latin typeface="+mj-lt"/>
              </a:rPr>
              <a:t>: uno per ogni risorsa/API (</a:t>
            </a:r>
            <a:r>
              <a:rPr lang="it-IT" sz="2400" dirty="0" err="1">
                <a:latin typeface="+mj-lt"/>
              </a:rPr>
              <a:t>Calendar</a:t>
            </a:r>
            <a:r>
              <a:rPr lang="it-IT" sz="2400" dirty="0">
                <a:latin typeface="+mj-lt"/>
              </a:rPr>
              <a:t>, Event, Hall e Room)</a:t>
            </a:r>
          </a:p>
          <a:p>
            <a:pPr marL="342900" indent="-342900" algn="just">
              <a:lnSpc>
                <a:spcPct val="100000"/>
              </a:lnSpc>
              <a:spcBef>
                <a:spcPts val="0"/>
              </a:spcBef>
              <a:buFont typeface="Symbol" panose="05050102010706020507" pitchFamily="18" charset="2"/>
              <a:buChar char=""/>
            </a:pPr>
            <a:r>
              <a:rPr lang="it-IT" sz="2400" dirty="0">
                <a:latin typeface="+mj-lt"/>
              </a:rPr>
              <a:t>1.	L’inizializzazione di un client dovrebbe utilizzare l’iniezione fornita da Spring per ottenere le istanze dei controller e chiedere di essere inserito nella lista degli Observer.</a:t>
            </a:r>
          </a:p>
          <a:p>
            <a:pPr marL="342900" indent="-342900" algn="just">
              <a:lnSpc>
                <a:spcPct val="100000"/>
              </a:lnSpc>
              <a:spcBef>
                <a:spcPts val="0"/>
              </a:spcBef>
              <a:buFont typeface="Symbol" panose="05050102010706020507" pitchFamily="18" charset="2"/>
              <a:buChar char=""/>
            </a:pPr>
            <a:r>
              <a:rPr lang="it-IT" sz="2400" dirty="0">
                <a:latin typeface="+mj-lt"/>
              </a:rPr>
              <a:t>2.	I vari controller aggiornano le rispettive liste con i riferimenti alle varie </a:t>
            </a:r>
            <a:r>
              <a:rPr lang="it-IT" sz="2400" dirty="0" err="1">
                <a:latin typeface="+mj-lt"/>
              </a:rPr>
              <a:t>WResource</a:t>
            </a:r>
            <a:r>
              <a:rPr lang="it-IT" sz="2400" dirty="0">
                <a:latin typeface="+mj-lt"/>
              </a:rPr>
              <a:t> relative</a:t>
            </a:r>
          </a:p>
          <a:p>
            <a:pPr marL="342900" indent="-342900" algn="just">
              <a:lnSpc>
                <a:spcPct val="100000"/>
              </a:lnSpc>
              <a:spcBef>
                <a:spcPts val="0"/>
              </a:spcBef>
              <a:buFont typeface="Symbol" panose="05050102010706020507" pitchFamily="18" charset="2"/>
              <a:buChar char=""/>
            </a:pPr>
            <a:r>
              <a:rPr lang="it-IT" sz="2400" dirty="0">
                <a:latin typeface="+mj-lt"/>
              </a:rPr>
              <a:t>3.	Ogni qualvolta che un client chiede la modifica di una risorsa il service che la esegue provvede anche alla sua notifica a tutti gli interessati.</a:t>
            </a:r>
          </a:p>
          <a:p>
            <a:pPr marL="0" indent="0" algn="just">
              <a:lnSpc>
                <a:spcPct val="100000"/>
              </a:lnSpc>
              <a:spcBef>
                <a:spcPts val="600"/>
              </a:spcBef>
              <a:buNone/>
            </a:pPr>
            <a:r>
              <a:rPr lang="it-IT" sz="2400" dirty="0">
                <a:latin typeface="+mj-lt"/>
              </a:rPr>
              <a:t>Tale modifica è stata solo analizzata ma non realizzata.</a:t>
            </a:r>
          </a:p>
          <a:p>
            <a:pPr marL="342900" indent="-342900" algn="just">
              <a:lnSpc>
                <a:spcPct val="100000"/>
              </a:lnSpc>
              <a:spcBef>
                <a:spcPts val="0"/>
              </a:spcBef>
              <a:buFont typeface="Symbol" panose="05050102010706020507" pitchFamily="18" charset="2"/>
              <a:buChar char=""/>
            </a:pPr>
            <a:endParaRPr lang="it-IT" sz="2400" dirty="0">
              <a:latin typeface="+mj-lt"/>
            </a:endParaRPr>
          </a:p>
        </p:txBody>
      </p:sp>
      <p:pic>
        <p:nvPicPr>
          <p:cNvPr id="3" name="Immagine 2">
            <a:extLst>
              <a:ext uri="{FF2B5EF4-FFF2-40B4-BE49-F238E27FC236}">
                <a16:creationId xmlns:a16="http://schemas.microsoft.com/office/drawing/2014/main" id="{314A9DBB-F60C-4FEB-578D-D93D49A70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581644" y="835230"/>
            <a:ext cx="3323844" cy="5909630"/>
          </a:xfrm>
          <a:prstGeom prst="rect">
            <a:avLst/>
          </a:prstGeom>
        </p:spPr>
      </p:pic>
      <p:sp>
        <p:nvSpPr>
          <p:cNvPr id="4" name="Titolo 1">
            <a:extLst>
              <a:ext uri="{FF2B5EF4-FFF2-40B4-BE49-F238E27FC236}">
                <a16:creationId xmlns:a16="http://schemas.microsoft.com/office/drawing/2014/main" id="{9F047104-DDA1-D67E-25BF-395FB6442842}"/>
              </a:ext>
            </a:extLst>
          </p:cNvPr>
          <p:cNvSpPr txBox="1">
            <a:spLocks/>
          </p:cNvSpPr>
          <p:nvPr/>
        </p:nvSpPr>
        <p:spPr>
          <a:xfrm>
            <a:off x="0" y="0"/>
            <a:ext cx="12192000" cy="1058400"/>
          </a:xfrm>
          <a:prstGeom prst="rect">
            <a:avLst/>
          </a:prstGeom>
        </p:spPr>
        <p:txBody>
          <a:bodyPr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400" b="1" dirty="0"/>
              <a:t>TEST con DUE client</a:t>
            </a:r>
            <a:endParaRPr lang="it-IT" sz="4400" b="1" dirty="0"/>
          </a:p>
        </p:txBody>
      </p:sp>
    </p:spTree>
    <p:extLst>
      <p:ext uri="{BB962C8B-B14F-4D97-AF65-F5344CB8AC3E}">
        <p14:creationId xmlns:p14="http://schemas.microsoft.com/office/powerpoint/2010/main" val="1686363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Segnaposto contenuto 6">
            <a:extLst>
              <a:ext uri="{FF2B5EF4-FFF2-40B4-BE49-F238E27FC236}">
                <a16:creationId xmlns:a16="http://schemas.microsoft.com/office/drawing/2014/main" id="{EC822F07-7ABA-6C31-F3EA-A511B7D6EC6A}"/>
              </a:ext>
            </a:extLst>
          </p:cNvPr>
          <p:cNvPicPr>
            <a:picLocks noGrp="1" noChangeAspect="1"/>
          </p:cNvPicPr>
          <p:nvPr>
            <p:ph sz="half" idx="1"/>
          </p:nvPr>
        </p:nvPicPr>
        <p:blipFill>
          <a:blip r:embed="rId3"/>
          <a:stretch>
            <a:fillRect/>
          </a:stretch>
        </p:blipFill>
        <p:spPr>
          <a:xfrm>
            <a:off x="213076" y="2932552"/>
            <a:ext cx="2001503" cy="2720936"/>
          </a:xfrm>
          <a:prstGeom prst="rect">
            <a:avLst/>
          </a:prstGeom>
        </p:spPr>
      </p:pic>
      <p:sp>
        <p:nvSpPr>
          <p:cNvPr id="2" name="Segnaposto contenuto 3">
            <a:extLst>
              <a:ext uri="{FF2B5EF4-FFF2-40B4-BE49-F238E27FC236}">
                <a16:creationId xmlns:a16="http://schemas.microsoft.com/office/drawing/2014/main" id="{8D4389C9-CBAA-5832-5EB3-CE1423E1FC71}"/>
              </a:ext>
            </a:extLst>
          </p:cNvPr>
          <p:cNvSpPr txBox="1">
            <a:spLocks/>
          </p:cNvSpPr>
          <p:nvPr/>
        </p:nvSpPr>
        <p:spPr>
          <a:xfrm>
            <a:off x="141316" y="2228041"/>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b="1" dirty="0"/>
              <a:t>Menu</a:t>
            </a:r>
            <a:endParaRPr lang="it-IT" sz="2400" b="1" dirty="0"/>
          </a:p>
        </p:txBody>
      </p:sp>
      <p:sp>
        <p:nvSpPr>
          <p:cNvPr id="3" name="Segnaposto contenuto 3">
            <a:extLst>
              <a:ext uri="{FF2B5EF4-FFF2-40B4-BE49-F238E27FC236}">
                <a16:creationId xmlns:a16="http://schemas.microsoft.com/office/drawing/2014/main" id="{B3891293-1C8B-6F95-FF79-3C76E47859CC}"/>
              </a:ext>
            </a:extLst>
          </p:cNvPr>
          <p:cNvSpPr txBox="1">
            <a:spLocks/>
          </p:cNvSpPr>
          <p:nvPr/>
        </p:nvSpPr>
        <p:spPr>
          <a:xfrm>
            <a:off x="4132316" y="1058862"/>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b="1" dirty="0" err="1"/>
              <a:t>WCalendar</a:t>
            </a:r>
            <a:endParaRPr lang="it-IT" sz="2400" b="1" dirty="0"/>
          </a:p>
        </p:txBody>
      </p:sp>
      <p:pic>
        <p:nvPicPr>
          <p:cNvPr id="14" name="Immagine 13">
            <a:extLst>
              <a:ext uri="{FF2B5EF4-FFF2-40B4-BE49-F238E27FC236}">
                <a16:creationId xmlns:a16="http://schemas.microsoft.com/office/drawing/2014/main" id="{8F43E978-9807-6D7E-8196-A6575181F9B9}"/>
              </a:ext>
            </a:extLst>
          </p:cNvPr>
          <p:cNvPicPr>
            <a:picLocks noChangeAspect="1"/>
          </p:cNvPicPr>
          <p:nvPr/>
        </p:nvPicPr>
        <p:blipFill>
          <a:blip r:embed="rId4"/>
          <a:stretch>
            <a:fillRect/>
          </a:stretch>
        </p:blipFill>
        <p:spPr>
          <a:xfrm>
            <a:off x="2670305" y="1630471"/>
            <a:ext cx="9308619" cy="2303648"/>
          </a:xfrm>
          <a:prstGeom prst="rect">
            <a:avLst/>
          </a:prstGeom>
        </p:spPr>
      </p:pic>
      <p:sp>
        <p:nvSpPr>
          <p:cNvPr id="15" name="Segnaposto contenuto 3">
            <a:extLst>
              <a:ext uri="{FF2B5EF4-FFF2-40B4-BE49-F238E27FC236}">
                <a16:creationId xmlns:a16="http://schemas.microsoft.com/office/drawing/2014/main" id="{00DE84FC-8ED3-D3AD-8764-7F66B040CA04}"/>
              </a:ext>
            </a:extLst>
          </p:cNvPr>
          <p:cNvSpPr txBox="1">
            <a:spLocks/>
          </p:cNvSpPr>
          <p:nvPr/>
        </p:nvSpPr>
        <p:spPr>
          <a:xfrm>
            <a:off x="6666647" y="3934119"/>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dirty="0">
                <a:solidFill>
                  <a:srgbClr val="FF0000"/>
                </a:solidFill>
              </a:rPr>
              <a:t>click dx</a:t>
            </a:r>
            <a:endParaRPr lang="it-IT" sz="2400" dirty="0">
              <a:solidFill>
                <a:srgbClr val="FF0000"/>
              </a:solidFill>
            </a:endParaRPr>
          </a:p>
        </p:txBody>
      </p:sp>
      <p:sp>
        <p:nvSpPr>
          <p:cNvPr id="8" name="Titolo 1">
            <a:extLst>
              <a:ext uri="{FF2B5EF4-FFF2-40B4-BE49-F238E27FC236}">
                <a16:creationId xmlns:a16="http://schemas.microsoft.com/office/drawing/2014/main" id="{C49B7479-69D9-79B0-4667-3C4C3EF1BDF9}"/>
              </a:ext>
            </a:extLst>
          </p:cNvPr>
          <p:cNvSpPr txBox="1">
            <a:spLocks/>
          </p:cNvSpPr>
          <p:nvPr/>
        </p:nvSpPr>
        <p:spPr>
          <a:xfrm>
            <a:off x="0" y="0"/>
            <a:ext cx="12192000" cy="1058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err="1"/>
              <a:t>Interfacce</a:t>
            </a:r>
            <a:r>
              <a:rPr lang="en-GB" sz="4400" b="1" dirty="0"/>
              <a:t> </a:t>
            </a:r>
            <a:r>
              <a:rPr lang="en-GB" sz="4000" b="1" dirty="0" err="1"/>
              <a:t>grafiche</a:t>
            </a:r>
            <a:endParaRPr lang="it-IT" sz="4000" b="1" dirty="0"/>
          </a:p>
        </p:txBody>
      </p:sp>
    </p:spTree>
    <p:extLst>
      <p:ext uri="{BB962C8B-B14F-4D97-AF65-F5344CB8AC3E}">
        <p14:creationId xmlns:p14="http://schemas.microsoft.com/office/powerpoint/2010/main" val="4175197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egnaposto contenuto 3">
            <a:extLst>
              <a:ext uri="{FF2B5EF4-FFF2-40B4-BE49-F238E27FC236}">
                <a16:creationId xmlns:a16="http://schemas.microsoft.com/office/drawing/2014/main" id="{EDACE916-C5DA-63A0-38E3-6B0BEA7793F7}"/>
              </a:ext>
            </a:extLst>
          </p:cNvPr>
          <p:cNvSpPr txBox="1">
            <a:spLocks/>
          </p:cNvSpPr>
          <p:nvPr/>
        </p:nvSpPr>
        <p:spPr>
          <a:xfrm>
            <a:off x="882129" y="1425440"/>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b="1" dirty="0" err="1"/>
              <a:t>WRoom</a:t>
            </a:r>
            <a:endParaRPr lang="it-IT" sz="2400" b="1" dirty="0"/>
          </a:p>
        </p:txBody>
      </p:sp>
      <p:pic>
        <p:nvPicPr>
          <p:cNvPr id="10" name="Immagine 9">
            <a:extLst>
              <a:ext uri="{FF2B5EF4-FFF2-40B4-BE49-F238E27FC236}">
                <a16:creationId xmlns:a16="http://schemas.microsoft.com/office/drawing/2014/main" id="{6077952D-426C-DD1E-0812-FE1663941C7D}"/>
              </a:ext>
            </a:extLst>
          </p:cNvPr>
          <p:cNvPicPr>
            <a:picLocks noChangeAspect="1"/>
          </p:cNvPicPr>
          <p:nvPr/>
        </p:nvPicPr>
        <p:blipFill>
          <a:blip r:embed="rId3"/>
          <a:stretch>
            <a:fillRect/>
          </a:stretch>
        </p:blipFill>
        <p:spPr>
          <a:xfrm>
            <a:off x="105196" y="1997049"/>
            <a:ext cx="11903384" cy="3798953"/>
          </a:xfrm>
          <a:prstGeom prst="rect">
            <a:avLst/>
          </a:prstGeom>
        </p:spPr>
      </p:pic>
      <p:sp>
        <p:nvSpPr>
          <p:cNvPr id="11" name="Segnaposto contenuto 3">
            <a:extLst>
              <a:ext uri="{FF2B5EF4-FFF2-40B4-BE49-F238E27FC236}">
                <a16:creationId xmlns:a16="http://schemas.microsoft.com/office/drawing/2014/main" id="{CCA08151-0919-D13F-05BA-652CF1D0C83F}"/>
              </a:ext>
            </a:extLst>
          </p:cNvPr>
          <p:cNvSpPr txBox="1">
            <a:spLocks/>
          </p:cNvSpPr>
          <p:nvPr/>
        </p:nvSpPr>
        <p:spPr>
          <a:xfrm>
            <a:off x="5679419" y="5133120"/>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dirty="0">
                <a:solidFill>
                  <a:srgbClr val="FF0000"/>
                </a:solidFill>
              </a:rPr>
              <a:t>click dx</a:t>
            </a:r>
            <a:endParaRPr lang="it-IT" sz="2400" dirty="0">
              <a:solidFill>
                <a:srgbClr val="FF0000"/>
              </a:solidFill>
            </a:endParaRPr>
          </a:p>
        </p:txBody>
      </p:sp>
      <p:sp>
        <p:nvSpPr>
          <p:cNvPr id="6" name="Titolo 1">
            <a:extLst>
              <a:ext uri="{FF2B5EF4-FFF2-40B4-BE49-F238E27FC236}">
                <a16:creationId xmlns:a16="http://schemas.microsoft.com/office/drawing/2014/main" id="{074FF113-C28F-553F-62F8-82360BE81E8D}"/>
              </a:ext>
            </a:extLst>
          </p:cNvPr>
          <p:cNvSpPr txBox="1">
            <a:spLocks/>
          </p:cNvSpPr>
          <p:nvPr/>
        </p:nvSpPr>
        <p:spPr>
          <a:xfrm>
            <a:off x="0" y="0"/>
            <a:ext cx="12192000" cy="1058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err="1"/>
              <a:t>Interfacce</a:t>
            </a:r>
            <a:r>
              <a:rPr lang="en-GB" sz="4400" b="1" dirty="0"/>
              <a:t> </a:t>
            </a:r>
            <a:r>
              <a:rPr lang="en-GB" sz="4000" b="1" dirty="0" err="1"/>
              <a:t>grafiche</a:t>
            </a:r>
            <a:endParaRPr lang="it-IT" sz="4000" b="1" dirty="0"/>
          </a:p>
        </p:txBody>
      </p:sp>
    </p:spTree>
    <p:extLst>
      <p:ext uri="{BB962C8B-B14F-4D97-AF65-F5344CB8AC3E}">
        <p14:creationId xmlns:p14="http://schemas.microsoft.com/office/powerpoint/2010/main" val="3265282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9987CF-29BC-C1B0-8626-DDC0A2FD3308}"/>
              </a:ext>
            </a:extLst>
          </p:cNvPr>
          <p:cNvPicPr>
            <a:picLocks noChangeAspect="1"/>
          </p:cNvPicPr>
          <p:nvPr/>
        </p:nvPicPr>
        <p:blipFill>
          <a:blip r:embed="rId3"/>
          <a:stretch>
            <a:fillRect/>
          </a:stretch>
        </p:blipFill>
        <p:spPr>
          <a:xfrm>
            <a:off x="2665235" y="869636"/>
            <a:ext cx="7093013" cy="5988364"/>
          </a:xfrm>
          <a:prstGeom prst="rect">
            <a:avLst/>
          </a:prstGeom>
        </p:spPr>
      </p:pic>
      <p:sp>
        <p:nvSpPr>
          <p:cNvPr id="6" name="Titolo 1">
            <a:extLst>
              <a:ext uri="{FF2B5EF4-FFF2-40B4-BE49-F238E27FC236}">
                <a16:creationId xmlns:a16="http://schemas.microsoft.com/office/drawing/2014/main" id="{9B235A5D-4A69-3DE9-B828-8EB522B8481D}"/>
              </a:ext>
            </a:extLst>
          </p:cNvPr>
          <p:cNvSpPr txBox="1">
            <a:spLocks/>
          </p:cNvSpPr>
          <p:nvPr/>
        </p:nvSpPr>
        <p:spPr>
          <a:xfrm>
            <a:off x="0" y="0"/>
            <a:ext cx="12192000" cy="1058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err="1"/>
              <a:t>Interfacce</a:t>
            </a:r>
            <a:r>
              <a:rPr lang="en-GB" sz="4400" b="1" dirty="0"/>
              <a:t> </a:t>
            </a:r>
            <a:r>
              <a:rPr lang="en-GB" sz="4000" b="1" dirty="0" err="1"/>
              <a:t>grafiche</a:t>
            </a:r>
            <a:endParaRPr lang="it-IT" sz="4000" b="1" dirty="0"/>
          </a:p>
        </p:txBody>
      </p:sp>
      <p:sp>
        <p:nvSpPr>
          <p:cNvPr id="2" name="Segnaposto contenuto 3">
            <a:extLst>
              <a:ext uri="{FF2B5EF4-FFF2-40B4-BE49-F238E27FC236}">
                <a16:creationId xmlns:a16="http://schemas.microsoft.com/office/drawing/2014/main" id="{DFA6830F-E228-1A5B-A097-6CAD596DD420}"/>
              </a:ext>
            </a:extLst>
          </p:cNvPr>
          <p:cNvSpPr txBox="1">
            <a:spLocks/>
          </p:cNvSpPr>
          <p:nvPr/>
        </p:nvSpPr>
        <p:spPr>
          <a:xfrm>
            <a:off x="863556" y="1171570"/>
            <a:ext cx="2145022" cy="571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GB" sz="2400" b="1" dirty="0" err="1"/>
              <a:t>WEvent</a:t>
            </a:r>
            <a:endParaRPr lang="it-IT" sz="2400" b="1" dirty="0"/>
          </a:p>
        </p:txBody>
      </p:sp>
      <p:sp>
        <p:nvSpPr>
          <p:cNvPr id="7" name="Rettangolo 6">
            <a:extLst>
              <a:ext uri="{FF2B5EF4-FFF2-40B4-BE49-F238E27FC236}">
                <a16:creationId xmlns:a16="http://schemas.microsoft.com/office/drawing/2014/main" id="{D63051B0-1680-215B-1942-4449086CB05E}"/>
              </a:ext>
            </a:extLst>
          </p:cNvPr>
          <p:cNvSpPr/>
          <p:nvPr/>
        </p:nvSpPr>
        <p:spPr>
          <a:xfrm>
            <a:off x="5115140" y="1223783"/>
            <a:ext cx="4562491" cy="3320716"/>
          </a:xfrm>
          <a:prstGeom prst="rect">
            <a:avLst/>
          </a:prstGeom>
          <a:solidFill>
            <a:schemeClr val="accent1">
              <a:alpha val="2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contenuto 3">
            <a:extLst>
              <a:ext uri="{FF2B5EF4-FFF2-40B4-BE49-F238E27FC236}">
                <a16:creationId xmlns:a16="http://schemas.microsoft.com/office/drawing/2014/main" id="{EA57CD72-8477-CAD5-9B24-C7064C4D4EDB}"/>
              </a:ext>
            </a:extLst>
          </p:cNvPr>
          <p:cNvSpPr txBox="1">
            <a:spLocks/>
          </p:cNvSpPr>
          <p:nvPr/>
        </p:nvSpPr>
        <p:spPr>
          <a:xfrm>
            <a:off x="87418" y="5500950"/>
            <a:ext cx="2346334" cy="8193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Font typeface="Arial" panose="020B0604020202020204" pitchFamily="34" charset="0"/>
              <a:buNone/>
            </a:pPr>
            <a:r>
              <a:rPr lang="en-GB" sz="2400" b="1" dirty="0" err="1"/>
              <a:t>InterventiLista</a:t>
            </a:r>
            <a:br>
              <a:rPr lang="en-GB" sz="2400" b="1" dirty="0"/>
            </a:br>
            <a:r>
              <a:rPr lang="en-GB" sz="1800" b="1" dirty="0"/>
              <a:t>(</a:t>
            </a:r>
            <a:r>
              <a:rPr lang="en-GB" sz="1800" b="1" dirty="0" err="1"/>
              <a:t>TableView</a:t>
            </a:r>
            <a:r>
              <a:rPr lang="en-GB" sz="1800" b="1" dirty="0"/>
              <a:t>)</a:t>
            </a:r>
            <a:endParaRPr lang="it-IT" sz="1800" b="1" dirty="0"/>
          </a:p>
        </p:txBody>
      </p:sp>
      <p:sp>
        <p:nvSpPr>
          <p:cNvPr id="9" name="Rettangolo 8">
            <a:extLst>
              <a:ext uri="{FF2B5EF4-FFF2-40B4-BE49-F238E27FC236}">
                <a16:creationId xmlns:a16="http://schemas.microsoft.com/office/drawing/2014/main" id="{C6DC4665-6334-3689-58DF-B791FD1574C8}"/>
              </a:ext>
            </a:extLst>
          </p:cNvPr>
          <p:cNvSpPr/>
          <p:nvPr/>
        </p:nvSpPr>
        <p:spPr>
          <a:xfrm>
            <a:off x="2800959" y="4967020"/>
            <a:ext cx="6884366" cy="1456265"/>
          </a:xfrm>
          <a:prstGeom prst="rect">
            <a:avLst/>
          </a:prstGeom>
          <a:solidFill>
            <a:srgbClr val="009EDE">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4153F152-AEC3-36BA-45FE-75E1D85212B9}"/>
              </a:ext>
            </a:extLst>
          </p:cNvPr>
          <p:cNvPicPr>
            <a:picLocks noChangeAspect="1"/>
          </p:cNvPicPr>
          <p:nvPr/>
        </p:nvPicPr>
        <p:blipFill rotWithShape="1">
          <a:blip r:embed="rId4"/>
          <a:srcRect r="34020"/>
          <a:stretch/>
        </p:blipFill>
        <p:spPr>
          <a:xfrm>
            <a:off x="9785255" y="2635180"/>
            <a:ext cx="2342281" cy="4217729"/>
          </a:xfrm>
          <a:prstGeom prst="rect">
            <a:avLst/>
          </a:prstGeom>
        </p:spPr>
      </p:pic>
    </p:spTree>
    <p:extLst>
      <p:ext uri="{BB962C8B-B14F-4D97-AF65-F5344CB8AC3E}">
        <p14:creationId xmlns:p14="http://schemas.microsoft.com/office/powerpoint/2010/main" val="86734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C0EDEAC2-D198-6C0F-16ED-06B2EAFAB873}"/>
              </a:ext>
            </a:extLst>
          </p:cNvPr>
          <p:cNvSpPr>
            <a:spLocks noGrp="1"/>
          </p:cNvSpPr>
          <p:nvPr>
            <p:ph type="title"/>
          </p:nvPr>
        </p:nvSpPr>
        <p:spPr>
          <a:xfrm>
            <a:off x="0" y="0"/>
            <a:ext cx="12192000" cy="1058862"/>
          </a:xfrm>
        </p:spPr>
        <p:txBody>
          <a:bodyPr anchor="ctr">
            <a:normAutofit/>
          </a:bodyPr>
          <a:lstStyle/>
          <a:p>
            <a:pPr algn="ctr"/>
            <a:r>
              <a:rPr lang="en-GB" sz="4000" b="1" dirty="0" err="1"/>
              <a:t>Analisi</a:t>
            </a:r>
            <a:r>
              <a:rPr lang="en-GB" sz="4400" b="1" dirty="0"/>
              <a:t> </a:t>
            </a:r>
            <a:r>
              <a:rPr lang="en-GB" sz="4000" b="1" dirty="0" err="1"/>
              <a:t>statica</a:t>
            </a:r>
            <a:r>
              <a:rPr lang="en-GB" sz="4000" b="1" dirty="0"/>
              <a:t>: SONAR LINT</a:t>
            </a:r>
            <a:endParaRPr lang="it-IT" sz="4000" b="1" dirty="0"/>
          </a:p>
        </p:txBody>
      </p:sp>
      <p:pic>
        <p:nvPicPr>
          <p:cNvPr id="6" name="Immagine 5">
            <a:extLst>
              <a:ext uri="{FF2B5EF4-FFF2-40B4-BE49-F238E27FC236}">
                <a16:creationId xmlns:a16="http://schemas.microsoft.com/office/drawing/2014/main" id="{9A1DFC36-DAD8-1DC8-6000-3C695A5B211D}"/>
              </a:ext>
            </a:extLst>
          </p:cNvPr>
          <p:cNvPicPr>
            <a:picLocks noChangeAspect="1"/>
          </p:cNvPicPr>
          <p:nvPr/>
        </p:nvPicPr>
        <p:blipFill>
          <a:blip r:embed="rId3"/>
          <a:stretch>
            <a:fillRect/>
          </a:stretch>
        </p:blipFill>
        <p:spPr>
          <a:xfrm>
            <a:off x="3699875" y="846196"/>
            <a:ext cx="8492125" cy="6011804"/>
          </a:xfrm>
          <a:prstGeom prst="rect">
            <a:avLst/>
          </a:prstGeom>
        </p:spPr>
      </p:pic>
      <p:sp>
        <p:nvSpPr>
          <p:cNvPr id="7" name="Segnaposto contenuto 2">
            <a:extLst>
              <a:ext uri="{FF2B5EF4-FFF2-40B4-BE49-F238E27FC236}">
                <a16:creationId xmlns:a16="http://schemas.microsoft.com/office/drawing/2014/main" id="{281A8DD8-DAD1-F3AC-428D-77D82AA2414B}"/>
              </a:ext>
            </a:extLst>
          </p:cNvPr>
          <p:cNvSpPr txBox="1">
            <a:spLocks/>
          </p:cNvSpPr>
          <p:nvPr/>
        </p:nvSpPr>
        <p:spPr>
          <a:xfrm>
            <a:off x="0" y="1830465"/>
            <a:ext cx="3269894" cy="342916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nSpc>
                <a:spcPct val="100000"/>
              </a:lnSpc>
              <a:spcBef>
                <a:spcPts val="0"/>
              </a:spcBef>
              <a:buFont typeface="Symbol" panose="05050102010706020507" pitchFamily="18" charset="2"/>
              <a:buChar char=""/>
            </a:pPr>
            <a:r>
              <a:rPr lang="it-IT" sz="2400" dirty="0">
                <a:latin typeface="+mj-lt"/>
                <a:cs typeface="Times New Roman" panose="02020603050405020304" pitchFamily="18" charset="0"/>
              </a:rPr>
              <a:t>In locale: senza </a:t>
            </a:r>
            <a:r>
              <a:rPr lang="it-IT" sz="2400" dirty="0" err="1">
                <a:latin typeface="+mj-lt"/>
                <a:cs typeface="Times New Roman" panose="02020603050405020304" pitchFamily="18" charset="0"/>
              </a:rPr>
              <a:t>SonarQube</a:t>
            </a:r>
            <a:r>
              <a:rPr lang="it-IT" sz="2400" dirty="0">
                <a:latin typeface="+mj-lt"/>
                <a:cs typeface="Times New Roman" panose="02020603050405020304" pitchFamily="18" charset="0"/>
              </a:rPr>
              <a:t> o </a:t>
            </a:r>
            <a:r>
              <a:rPr lang="it-IT" sz="2400" dirty="0" err="1">
                <a:latin typeface="+mj-lt"/>
                <a:cs typeface="Times New Roman" panose="02020603050405020304" pitchFamily="18" charset="0"/>
              </a:rPr>
              <a:t>SonarCloud</a:t>
            </a:r>
            <a:r>
              <a:rPr lang="it-IT" sz="2400" dirty="0">
                <a:latin typeface="+mj-lt"/>
                <a:cs typeface="Times New Roman" panose="02020603050405020304" pitchFamily="18" charset="0"/>
              </a:rPr>
              <a:t> </a:t>
            </a:r>
          </a:p>
          <a:p>
            <a:pPr marL="342900" indent="-342900">
              <a:lnSpc>
                <a:spcPct val="100000"/>
              </a:lnSpc>
              <a:spcBef>
                <a:spcPts val="0"/>
              </a:spcBef>
              <a:buFont typeface="Symbol" panose="05050102010706020507" pitchFamily="18" charset="2"/>
              <a:buChar char=""/>
            </a:pPr>
            <a:r>
              <a:rPr lang="it-IT" sz="2400" dirty="0">
                <a:latin typeface="+mj-lt"/>
                <a:cs typeface="Times New Roman" panose="02020603050405020304" pitchFamily="18" charset="0"/>
              </a:rPr>
              <a:t>Disabilitando solo pochissime regole (Java)</a:t>
            </a:r>
          </a:p>
          <a:p>
            <a:pPr marL="342900" indent="-342900">
              <a:lnSpc>
                <a:spcPct val="100000"/>
              </a:lnSpc>
              <a:spcBef>
                <a:spcPts val="0"/>
              </a:spcBef>
              <a:buFont typeface="Symbol" panose="05050102010706020507" pitchFamily="18" charset="2"/>
              <a:buChar char=""/>
            </a:pPr>
            <a:r>
              <a:rPr lang="it-IT" sz="2400" dirty="0">
                <a:latin typeface="+mj-lt"/>
                <a:cs typeface="Times New Roman" panose="02020603050405020304" pitchFamily="18" charset="0"/>
              </a:rPr>
              <a:t>Usando il meno possibile il comando //NOSONAR</a:t>
            </a:r>
          </a:p>
          <a:p>
            <a:pPr marL="342900" indent="-342900">
              <a:lnSpc>
                <a:spcPct val="100000"/>
              </a:lnSpc>
              <a:spcBef>
                <a:spcPts val="0"/>
              </a:spcBef>
              <a:buFont typeface="Symbol" panose="05050102010706020507" pitchFamily="18" charset="2"/>
              <a:buChar char=""/>
            </a:pPr>
            <a:endParaRPr lang="it-IT"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550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81A8DD8-DAD1-F3AC-428D-77D82AA2414B}"/>
              </a:ext>
            </a:extLst>
          </p:cNvPr>
          <p:cNvSpPr txBox="1">
            <a:spLocks/>
          </p:cNvSpPr>
          <p:nvPr/>
        </p:nvSpPr>
        <p:spPr>
          <a:xfrm>
            <a:off x="0" y="2068148"/>
            <a:ext cx="2831869" cy="31226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gn="just">
              <a:lnSpc>
                <a:spcPct val="107000"/>
              </a:lnSpc>
              <a:spcBef>
                <a:spcPts val="600"/>
              </a:spcBef>
              <a:spcAft>
                <a:spcPts val="600"/>
              </a:spcAft>
              <a:buFont typeface="Symbol" panose="05050102010706020507" pitchFamily="18" charset="2"/>
              <a:buChar char=""/>
            </a:pPr>
            <a:endParaRPr lang="it-IT" sz="2400" dirty="0"/>
          </a:p>
        </p:txBody>
      </p:sp>
      <p:pic>
        <p:nvPicPr>
          <p:cNvPr id="2" name="Immagine 1">
            <a:extLst>
              <a:ext uri="{FF2B5EF4-FFF2-40B4-BE49-F238E27FC236}">
                <a16:creationId xmlns:a16="http://schemas.microsoft.com/office/drawing/2014/main" id="{5C32B10E-282A-8E4C-E1EC-3C06CBA6BC07}"/>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652000" y="2034000"/>
            <a:ext cx="9540000" cy="4824000"/>
          </a:xfrm>
          <a:prstGeom prst="rect">
            <a:avLst/>
          </a:prstGeom>
        </p:spPr>
      </p:pic>
      <p:sp>
        <p:nvSpPr>
          <p:cNvPr id="9" name="Segnaposto contenuto 2">
            <a:extLst>
              <a:ext uri="{FF2B5EF4-FFF2-40B4-BE49-F238E27FC236}">
                <a16:creationId xmlns:a16="http://schemas.microsoft.com/office/drawing/2014/main" id="{D3FFE29A-DB2D-0E1C-1371-2DDFA49D7ECB}"/>
              </a:ext>
            </a:extLst>
          </p:cNvPr>
          <p:cNvSpPr txBox="1">
            <a:spLocks/>
          </p:cNvSpPr>
          <p:nvPr/>
        </p:nvSpPr>
        <p:spPr>
          <a:xfrm>
            <a:off x="131013" y="1979375"/>
            <a:ext cx="2558813" cy="47594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buNone/>
            </a:pPr>
            <a:r>
              <a:rPr lang="it-IT" sz="2400" dirty="0"/>
              <a:t>ITERAZIONE 4</a:t>
            </a:r>
          </a:p>
          <a:p>
            <a:pPr marL="285750" indent="-285750">
              <a:lnSpc>
                <a:spcPct val="100000"/>
              </a:lnSpc>
              <a:spcBef>
                <a:spcPts val="0"/>
              </a:spcBef>
              <a:buFont typeface="Arial" panose="020B0604020202020204" pitchFamily="34" charset="0"/>
              <a:buChar char="•"/>
            </a:pPr>
            <a:r>
              <a:rPr lang="it-IT" sz="2400" dirty="0"/>
              <a:t>completato lo sviluppo degli user case </a:t>
            </a:r>
          </a:p>
          <a:p>
            <a:pPr marL="285750" indent="-285750">
              <a:lnSpc>
                <a:spcPct val="100000"/>
              </a:lnSpc>
              <a:spcBef>
                <a:spcPts val="0"/>
              </a:spcBef>
              <a:buFont typeface="Arial" panose="020B0604020202020204" pitchFamily="34" charset="0"/>
              <a:buChar char="•"/>
            </a:pPr>
            <a:r>
              <a:rPr lang="it-IT" sz="2400" dirty="0"/>
              <a:t>l’analisi mostra problemi di coesione di tipo “grave”</a:t>
            </a:r>
          </a:p>
          <a:p>
            <a:pPr marL="0" indent="0" algn="just">
              <a:lnSpc>
                <a:spcPct val="107000"/>
              </a:lnSpc>
              <a:spcBef>
                <a:spcPts val="600"/>
              </a:spcBef>
              <a:spcAft>
                <a:spcPts val="600"/>
              </a:spcAft>
              <a:buNone/>
            </a:pPr>
            <a:endParaRPr lang="it-IT" sz="2400" dirty="0"/>
          </a:p>
        </p:txBody>
      </p:sp>
      <p:sp>
        <p:nvSpPr>
          <p:cNvPr id="6" name="Titolo 1">
            <a:extLst>
              <a:ext uri="{FF2B5EF4-FFF2-40B4-BE49-F238E27FC236}">
                <a16:creationId xmlns:a16="http://schemas.microsoft.com/office/drawing/2014/main" id="{A6228F8E-476E-4EAA-4043-1D7E80DFF8F9}"/>
              </a:ext>
            </a:extLst>
          </p:cNvPr>
          <p:cNvSpPr txBox="1">
            <a:spLocks/>
          </p:cNvSpPr>
          <p:nvPr/>
        </p:nvSpPr>
        <p:spPr>
          <a:xfrm>
            <a:off x="0" y="0"/>
            <a:ext cx="12192000" cy="1058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100" b="1" dirty="0" err="1"/>
              <a:t>Analisi</a:t>
            </a:r>
            <a:r>
              <a:rPr lang="en-GB" sz="4100" b="1" dirty="0"/>
              <a:t> STATICA: </a:t>
            </a:r>
            <a:r>
              <a:rPr lang="en-GB" sz="4100" b="1" dirty="0" err="1"/>
              <a:t>codemr</a:t>
            </a:r>
            <a:br>
              <a:rPr lang="en-GB" sz="4400" b="1" dirty="0"/>
            </a:br>
            <a:r>
              <a:rPr lang="en-GB" sz="2500" b="1" dirty="0" err="1"/>
              <a:t>ITERazionI</a:t>
            </a:r>
            <a:r>
              <a:rPr lang="en-GB" sz="2500" b="1" dirty="0"/>
              <a:t> </a:t>
            </a:r>
            <a:r>
              <a:rPr lang="en-GB" sz="2500" b="1" dirty="0" err="1"/>
              <a:t>intermediE</a:t>
            </a:r>
            <a:endParaRPr lang="it-IT" sz="2500" b="1" dirty="0"/>
          </a:p>
        </p:txBody>
      </p:sp>
    </p:spTree>
    <p:extLst>
      <p:ext uri="{BB962C8B-B14F-4D97-AF65-F5344CB8AC3E}">
        <p14:creationId xmlns:p14="http://schemas.microsoft.com/office/powerpoint/2010/main" val="186641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AC4FC7FA-50B4-1A62-AEB0-924C1A376839}"/>
              </a:ext>
            </a:extLst>
          </p:cNvPr>
          <p:cNvSpPr>
            <a:spLocks noGrp="1"/>
          </p:cNvSpPr>
          <p:nvPr>
            <p:ph type="title"/>
          </p:nvPr>
        </p:nvSpPr>
        <p:spPr>
          <a:xfrm>
            <a:off x="0" y="0"/>
            <a:ext cx="12191999" cy="1058400"/>
          </a:xfrm>
        </p:spPr>
        <p:txBody>
          <a:bodyPr anchor="ctr">
            <a:noAutofit/>
          </a:bodyPr>
          <a:lstStyle/>
          <a:p>
            <a:pPr algn="ctr"/>
            <a:r>
              <a:rPr lang="en-GB" sz="4000" b="1" dirty="0" err="1"/>
              <a:t>Definizione</a:t>
            </a:r>
            <a:r>
              <a:rPr lang="en-GB" sz="4000" b="1" dirty="0"/>
              <a:t> </a:t>
            </a:r>
            <a:r>
              <a:rPr lang="en-GB" sz="4000" b="1" dirty="0" err="1"/>
              <a:t>requisiti</a:t>
            </a:r>
            <a:r>
              <a:rPr lang="en-GB" sz="4000" b="1" dirty="0"/>
              <a:t>:</a:t>
            </a:r>
            <a:br>
              <a:rPr lang="en-GB" sz="4400" b="1" dirty="0"/>
            </a:br>
            <a:r>
              <a:rPr lang="en-GB" sz="2400" b="1" dirty="0"/>
              <a:t>non </a:t>
            </a:r>
            <a:r>
              <a:rPr lang="en-GB" sz="2400" b="1" dirty="0" err="1"/>
              <a:t>funzionali</a:t>
            </a:r>
            <a:endParaRPr lang="it-IT" sz="2400" b="1" dirty="0"/>
          </a:p>
        </p:txBody>
      </p:sp>
      <p:pic>
        <p:nvPicPr>
          <p:cNvPr id="2050" name="Picture 2" descr="Definizione e Differenze tra requisiti funzionali e requisiti non funzionali  | Informatica e Ingegneria Online">
            <a:extLst>
              <a:ext uri="{FF2B5EF4-FFF2-40B4-BE49-F238E27FC236}">
                <a16:creationId xmlns:a16="http://schemas.microsoft.com/office/drawing/2014/main" id="{C11738E4-6F84-71BB-C831-8352328D5436}"/>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7158152" y="1905000"/>
            <a:ext cx="3819525"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contenuto 2">
            <a:extLst>
              <a:ext uri="{FF2B5EF4-FFF2-40B4-BE49-F238E27FC236}">
                <a16:creationId xmlns:a16="http://schemas.microsoft.com/office/drawing/2014/main" id="{85BBD2AA-FA5A-4310-18CA-49EDDD4FD332}"/>
              </a:ext>
            </a:extLst>
          </p:cNvPr>
          <p:cNvSpPr txBox="1">
            <a:spLocks/>
          </p:cNvSpPr>
          <p:nvPr/>
        </p:nvSpPr>
        <p:spPr>
          <a:xfrm>
            <a:off x="1214323" y="1249407"/>
            <a:ext cx="4620813" cy="49241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it-IT" sz="2400" dirty="0"/>
              <a:t>MVC</a:t>
            </a:r>
          </a:p>
          <a:p>
            <a:r>
              <a:rPr lang="it-IT" sz="2400" dirty="0"/>
              <a:t>TIERS: </a:t>
            </a:r>
            <a:r>
              <a:rPr lang="it-IT" sz="2400" dirty="0" err="1"/>
              <a:t>SpringBoot</a:t>
            </a:r>
            <a:endParaRPr lang="it-IT" sz="2400" dirty="0"/>
          </a:p>
          <a:p>
            <a:r>
              <a:rPr lang="it-IT" sz="2400" dirty="0" err="1"/>
              <a:t>JavaFX</a:t>
            </a:r>
            <a:endParaRPr lang="it-IT" sz="2400" dirty="0"/>
          </a:p>
          <a:p>
            <a:r>
              <a:rPr lang="it-IT" sz="2400" dirty="0"/>
              <a:t>API-led</a:t>
            </a:r>
          </a:p>
          <a:p>
            <a:r>
              <a:rPr lang="it-IT" sz="2400" dirty="0"/>
              <a:t>Design patterns (</a:t>
            </a:r>
            <a:r>
              <a:rPr lang="it-IT" sz="2400" dirty="0" err="1"/>
              <a:t>visitor</a:t>
            </a:r>
            <a:r>
              <a:rPr lang="it-IT" sz="2400" dirty="0"/>
              <a:t>, singleton, publisher-</a:t>
            </a:r>
            <a:r>
              <a:rPr lang="it-IT" sz="2400" dirty="0" err="1"/>
              <a:t>subscriber</a:t>
            </a:r>
            <a:r>
              <a:rPr lang="it-IT" sz="2400" dirty="0"/>
              <a:t>)</a:t>
            </a:r>
          </a:p>
          <a:p>
            <a:r>
              <a:rPr lang="it-IT" sz="2400" dirty="0"/>
              <a:t>Versione 1: No DBMS: file JSON </a:t>
            </a:r>
          </a:p>
          <a:p>
            <a:r>
              <a:rPr lang="it-IT" sz="2400" i="1" dirty="0">
                <a:solidFill>
                  <a:srgbClr val="FF0000"/>
                </a:solidFill>
              </a:rPr>
              <a:t>Versione 2: </a:t>
            </a:r>
            <a:r>
              <a:rPr lang="it-IT" sz="2400" dirty="0">
                <a:solidFill>
                  <a:srgbClr val="FF0000"/>
                </a:solidFill>
              </a:rPr>
              <a:t>DBMS: </a:t>
            </a:r>
            <a:r>
              <a:rPr lang="it-IT" sz="2400" dirty="0" err="1">
                <a:solidFill>
                  <a:srgbClr val="FF0000"/>
                </a:solidFill>
              </a:rPr>
              <a:t>MongoDB</a:t>
            </a:r>
            <a:r>
              <a:rPr lang="it-IT" sz="2400" dirty="0">
                <a:solidFill>
                  <a:srgbClr val="FF0000"/>
                </a:solidFill>
              </a:rPr>
              <a:t> (sia in locale che su cloud)</a:t>
            </a:r>
          </a:p>
          <a:p>
            <a:endParaRPr lang="it-IT" sz="2400" dirty="0"/>
          </a:p>
        </p:txBody>
      </p:sp>
    </p:spTree>
    <p:extLst>
      <p:ext uri="{BB962C8B-B14F-4D97-AF65-F5344CB8AC3E}">
        <p14:creationId xmlns:p14="http://schemas.microsoft.com/office/powerpoint/2010/main" val="98227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81A8DD8-DAD1-F3AC-428D-77D82AA2414B}"/>
              </a:ext>
            </a:extLst>
          </p:cNvPr>
          <p:cNvSpPr txBox="1">
            <a:spLocks/>
          </p:cNvSpPr>
          <p:nvPr/>
        </p:nvSpPr>
        <p:spPr>
          <a:xfrm>
            <a:off x="0" y="2068148"/>
            <a:ext cx="2831869" cy="31226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gn="just">
              <a:lnSpc>
                <a:spcPct val="107000"/>
              </a:lnSpc>
              <a:spcBef>
                <a:spcPts val="600"/>
              </a:spcBef>
              <a:spcAft>
                <a:spcPts val="600"/>
              </a:spcAft>
              <a:buFont typeface="Symbol" panose="05050102010706020507" pitchFamily="18" charset="2"/>
              <a:buChar char=""/>
            </a:pPr>
            <a:endParaRPr lang="it-IT" sz="2400" dirty="0"/>
          </a:p>
        </p:txBody>
      </p:sp>
      <p:sp>
        <p:nvSpPr>
          <p:cNvPr id="9" name="Segnaposto contenuto 2">
            <a:extLst>
              <a:ext uri="{FF2B5EF4-FFF2-40B4-BE49-F238E27FC236}">
                <a16:creationId xmlns:a16="http://schemas.microsoft.com/office/drawing/2014/main" id="{D3FFE29A-DB2D-0E1C-1371-2DDFA49D7ECB}"/>
              </a:ext>
            </a:extLst>
          </p:cNvPr>
          <p:cNvSpPr txBox="1">
            <a:spLocks/>
          </p:cNvSpPr>
          <p:nvPr/>
        </p:nvSpPr>
        <p:spPr>
          <a:xfrm>
            <a:off x="19848" y="1612116"/>
            <a:ext cx="2558813" cy="524588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buNone/>
            </a:pPr>
            <a:r>
              <a:rPr lang="it-IT" sz="2400" dirty="0"/>
              <a:t>REFACTORING</a:t>
            </a:r>
          </a:p>
          <a:p>
            <a:pPr marL="285750" indent="-285750">
              <a:lnSpc>
                <a:spcPct val="100000"/>
              </a:lnSpc>
              <a:spcBef>
                <a:spcPts val="0"/>
              </a:spcBef>
              <a:buFont typeface="Arial" panose="020B0604020202020204" pitchFamily="34" charset="0"/>
              <a:buChar char="•"/>
            </a:pPr>
            <a:r>
              <a:rPr lang="it-IT" sz="2400" dirty="0"/>
              <a:t>revisione classi del server</a:t>
            </a:r>
          </a:p>
          <a:p>
            <a:pPr marL="285750" indent="-285750">
              <a:lnSpc>
                <a:spcPct val="100000"/>
              </a:lnSpc>
              <a:spcBef>
                <a:spcPts val="0"/>
              </a:spcBef>
              <a:buFont typeface="Arial" panose="020B0604020202020204" pitchFamily="34" charset="0"/>
              <a:buChar char="•"/>
            </a:pPr>
            <a:r>
              <a:rPr lang="it-IT" sz="2400" dirty="0"/>
              <a:t>Introduzione classe astratta</a:t>
            </a:r>
          </a:p>
          <a:p>
            <a:pPr marL="285750" indent="-285750">
              <a:lnSpc>
                <a:spcPct val="100000"/>
              </a:lnSpc>
              <a:spcBef>
                <a:spcPts val="0"/>
              </a:spcBef>
              <a:buFont typeface="Arial" panose="020B0604020202020204" pitchFamily="34" charset="0"/>
              <a:buChar char="•"/>
            </a:pPr>
            <a:r>
              <a:rPr lang="it-IT" sz="2400" dirty="0"/>
              <a:t>Introduzione </a:t>
            </a:r>
            <a:r>
              <a:rPr lang="it-IT" sz="2400" dirty="0" err="1"/>
              <a:t>observer</a:t>
            </a:r>
            <a:endParaRPr lang="it-IT" sz="2400" dirty="0"/>
          </a:p>
          <a:p>
            <a:pPr marL="0" indent="0">
              <a:lnSpc>
                <a:spcPct val="100000"/>
              </a:lnSpc>
              <a:spcBef>
                <a:spcPts val="1200"/>
              </a:spcBef>
              <a:buNone/>
            </a:pPr>
            <a:r>
              <a:rPr lang="it-IT" sz="2400" dirty="0"/>
              <a:t>RISULTATI</a:t>
            </a:r>
          </a:p>
          <a:p>
            <a:pPr>
              <a:lnSpc>
                <a:spcPct val="100000"/>
              </a:lnSpc>
              <a:spcBef>
                <a:spcPts val="0"/>
              </a:spcBef>
            </a:pPr>
            <a:r>
              <a:rPr lang="it-IT" sz="2400" dirty="0"/>
              <a:t>numero delle classi esterne</a:t>
            </a:r>
          </a:p>
          <a:p>
            <a:pPr>
              <a:lnSpc>
                <a:spcPct val="100000"/>
              </a:lnSpc>
              <a:spcBef>
                <a:spcPts val="0"/>
              </a:spcBef>
            </a:pPr>
            <a:r>
              <a:rPr lang="it-IT" sz="2400" dirty="0"/>
              <a:t>dimezzato</a:t>
            </a:r>
          </a:p>
          <a:p>
            <a:pPr>
              <a:lnSpc>
                <a:spcPct val="100000"/>
              </a:lnSpc>
              <a:spcBef>
                <a:spcPts val="0"/>
              </a:spcBef>
            </a:pPr>
            <a:r>
              <a:rPr lang="it-IT" sz="2400" dirty="0"/>
              <a:t>coesione non migliorata</a:t>
            </a:r>
          </a:p>
        </p:txBody>
      </p:sp>
      <p:pic>
        <p:nvPicPr>
          <p:cNvPr id="3" name="Immagine 2">
            <a:extLst>
              <a:ext uri="{FF2B5EF4-FFF2-40B4-BE49-F238E27FC236}">
                <a16:creationId xmlns:a16="http://schemas.microsoft.com/office/drawing/2014/main" id="{3487D8D2-AD19-7D9E-DABB-3D9ABC8612F7}"/>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638621" y="2034000"/>
            <a:ext cx="9540000" cy="4824000"/>
          </a:xfrm>
          <a:prstGeom prst="rect">
            <a:avLst/>
          </a:prstGeom>
        </p:spPr>
      </p:pic>
      <p:sp>
        <p:nvSpPr>
          <p:cNvPr id="12" name="Titolo 1">
            <a:extLst>
              <a:ext uri="{FF2B5EF4-FFF2-40B4-BE49-F238E27FC236}">
                <a16:creationId xmlns:a16="http://schemas.microsoft.com/office/drawing/2014/main" id="{A20DC5AC-BE32-51A3-120A-06CFA44FA1F6}"/>
              </a:ext>
            </a:extLst>
          </p:cNvPr>
          <p:cNvSpPr txBox="1">
            <a:spLocks/>
          </p:cNvSpPr>
          <p:nvPr/>
        </p:nvSpPr>
        <p:spPr>
          <a:xfrm>
            <a:off x="0" y="0"/>
            <a:ext cx="12192000" cy="1058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100" b="1" dirty="0" err="1"/>
              <a:t>Analisi</a:t>
            </a:r>
            <a:r>
              <a:rPr lang="en-GB" sz="4100" b="1" dirty="0"/>
              <a:t> STATICA: </a:t>
            </a:r>
            <a:r>
              <a:rPr lang="en-GB" sz="4100" b="1" dirty="0" err="1"/>
              <a:t>codemr</a:t>
            </a:r>
            <a:br>
              <a:rPr lang="en-GB" sz="4400" b="1" dirty="0"/>
            </a:br>
            <a:r>
              <a:rPr lang="en-GB" sz="2500" b="1" dirty="0" err="1"/>
              <a:t>ITERazionI</a:t>
            </a:r>
            <a:r>
              <a:rPr lang="en-GB" sz="2500" b="1" dirty="0"/>
              <a:t> </a:t>
            </a:r>
            <a:r>
              <a:rPr lang="en-GB" sz="2500" b="1" dirty="0" err="1"/>
              <a:t>intermediE</a:t>
            </a:r>
            <a:endParaRPr lang="it-IT" sz="2500" b="1" dirty="0"/>
          </a:p>
        </p:txBody>
      </p:sp>
    </p:spTree>
    <p:extLst>
      <p:ext uri="{BB962C8B-B14F-4D97-AF65-F5344CB8AC3E}">
        <p14:creationId xmlns:p14="http://schemas.microsoft.com/office/powerpoint/2010/main" val="283994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281A8DD8-DAD1-F3AC-428D-77D82AA2414B}"/>
              </a:ext>
            </a:extLst>
          </p:cNvPr>
          <p:cNvSpPr txBox="1">
            <a:spLocks/>
          </p:cNvSpPr>
          <p:nvPr/>
        </p:nvSpPr>
        <p:spPr>
          <a:xfrm>
            <a:off x="0" y="2068148"/>
            <a:ext cx="2831869" cy="31226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42900" algn="just">
              <a:lnSpc>
                <a:spcPct val="107000"/>
              </a:lnSpc>
              <a:spcBef>
                <a:spcPts val="600"/>
              </a:spcBef>
              <a:spcAft>
                <a:spcPts val="600"/>
              </a:spcAft>
              <a:buFont typeface="Symbol" panose="05050102010706020507" pitchFamily="18" charset="2"/>
              <a:buChar char=""/>
            </a:pPr>
            <a:endParaRPr lang="it-IT" sz="2400" dirty="0"/>
          </a:p>
        </p:txBody>
      </p:sp>
      <p:sp>
        <p:nvSpPr>
          <p:cNvPr id="9" name="Segnaposto contenuto 2">
            <a:extLst>
              <a:ext uri="{FF2B5EF4-FFF2-40B4-BE49-F238E27FC236}">
                <a16:creationId xmlns:a16="http://schemas.microsoft.com/office/drawing/2014/main" id="{D3FFE29A-DB2D-0E1C-1371-2DDFA49D7ECB}"/>
              </a:ext>
            </a:extLst>
          </p:cNvPr>
          <p:cNvSpPr txBox="1">
            <a:spLocks/>
          </p:cNvSpPr>
          <p:nvPr/>
        </p:nvSpPr>
        <p:spPr>
          <a:xfrm>
            <a:off x="131013" y="1979375"/>
            <a:ext cx="2558813" cy="47594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buNone/>
            </a:pPr>
            <a:r>
              <a:rPr lang="it-IT" sz="2400" dirty="0"/>
              <a:t>REFACTORING</a:t>
            </a:r>
          </a:p>
          <a:p>
            <a:pPr marL="285750" indent="-285750">
              <a:lnSpc>
                <a:spcPct val="100000"/>
              </a:lnSpc>
              <a:spcBef>
                <a:spcPts val="0"/>
              </a:spcBef>
              <a:buFont typeface="Arial" panose="020B0604020202020204" pitchFamily="34" charset="0"/>
              <a:buChar char="•"/>
            </a:pPr>
            <a:r>
              <a:rPr lang="it-IT" sz="2400" dirty="0"/>
              <a:t>introduzione </a:t>
            </a:r>
            <a:r>
              <a:rPr lang="it-IT" sz="2400" dirty="0" err="1"/>
              <a:t>WEventInfo</a:t>
            </a:r>
            <a:endParaRPr lang="it-IT" sz="2400" dirty="0"/>
          </a:p>
          <a:p>
            <a:pPr marL="0" indent="0">
              <a:lnSpc>
                <a:spcPct val="100000"/>
              </a:lnSpc>
              <a:spcBef>
                <a:spcPts val="0"/>
              </a:spcBef>
              <a:buNone/>
            </a:pPr>
            <a:r>
              <a:rPr lang="it-IT" sz="2400" dirty="0"/>
              <a:t>RISULTATO</a:t>
            </a:r>
          </a:p>
          <a:p>
            <a:pPr>
              <a:lnSpc>
                <a:spcPct val="100000"/>
              </a:lnSpc>
              <a:spcBef>
                <a:spcPts val="0"/>
              </a:spcBef>
            </a:pPr>
            <a:r>
              <a:rPr lang="it-IT" sz="2400" dirty="0"/>
              <a:t>coesione  migliorata</a:t>
            </a:r>
          </a:p>
        </p:txBody>
      </p:sp>
      <p:pic>
        <p:nvPicPr>
          <p:cNvPr id="2" name="Immagine 1">
            <a:extLst>
              <a:ext uri="{FF2B5EF4-FFF2-40B4-BE49-F238E27FC236}">
                <a16:creationId xmlns:a16="http://schemas.microsoft.com/office/drawing/2014/main" id="{097351CA-6408-3A1B-F8F8-34FFF85BB2E9}"/>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652000" y="2034000"/>
            <a:ext cx="9540000" cy="4824000"/>
          </a:xfrm>
          <a:prstGeom prst="rect">
            <a:avLst/>
          </a:prstGeom>
        </p:spPr>
      </p:pic>
      <p:sp>
        <p:nvSpPr>
          <p:cNvPr id="11" name="Titolo 1">
            <a:extLst>
              <a:ext uri="{FF2B5EF4-FFF2-40B4-BE49-F238E27FC236}">
                <a16:creationId xmlns:a16="http://schemas.microsoft.com/office/drawing/2014/main" id="{111FE75F-CCB0-CF81-46E5-B8BA2296957B}"/>
              </a:ext>
            </a:extLst>
          </p:cNvPr>
          <p:cNvSpPr txBox="1">
            <a:spLocks/>
          </p:cNvSpPr>
          <p:nvPr/>
        </p:nvSpPr>
        <p:spPr>
          <a:xfrm>
            <a:off x="0" y="-7495"/>
            <a:ext cx="12192000" cy="1058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100" b="1" dirty="0" err="1"/>
              <a:t>Analisi</a:t>
            </a:r>
            <a:r>
              <a:rPr lang="en-GB" sz="4100" b="1" dirty="0"/>
              <a:t> STATICA: </a:t>
            </a:r>
            <a:r>
              <a:rPr lang="en-GB" sz="4100" b="1" dirty="0" err="1"/>
              <a:t>codemr</a:t>
            </a:r>
            <a:br>
              <a:rPr lang="en-GB" sz="4400" b="1" dirty="0"/>
            </a:br>
            <a:r>
              <a:rPr lang="en-GB" sz="2500" b="1" dirty="0" err="1"/>
              <a:t>ITERazionI</a:t>
            </a:r>
            <a:r>
              <a:rPr lang="en-GB" sz="2500" b="1" dirty="0"/>
              <a:t> </a:t>
            </a:r>
            <a:r>
              <a:rPr lang="en-GB" sz="2500" b="1" dirty="0" err="1"/>
              <a:t>intermediE</a:t>
            </a:r>
            <a:endParaRPr lang="it-IT" sz="2500" b="1" dirty="0"/>
          </a:p>
        </p:txBody>
      </p:sp>
    </p:spTree>
    <p:extLst>
      <p:ext uri="{BB962C8B-B14F-4D97-AF65-F5344CB8AC3E}">
        <p14:creationId xmlns:p14="http://schemas.microsoft.com/office/powerpoint/2010/main" val="2219713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4C5313C-337F-3B7E-5313-37EA856779DB}"/>
              </a:ext>
            </a:extLst>
          </p:cNvPr>
          <p:cNvPicPr preferRelativeResize="0">
            <a:picLocks/>
          </p:cNvPicPr>
          <p:nvPr/>
        </p:nvPicPr>
        <p:blipFill>
          <a:blip r:embed="rId3"/>
          <a:stretch>
            <a:fillRect/>
          </a:stretch>
        </p:blipFill>
        <p:spPr>
          <a:xfrm>
            <a:off x="2652000" y="2034000"/>
            <a:ext cx="9540000" cy="4824000"/>
          </a:xfrm>
          <a:prstGeom prst="rect">
            <a:avLst/>
          </a:prstGeom>
        </p:spPr>
      </p:pic>
      <p:sp>
        <p:nvSpPr>
          <p:cNvPr id="9" name="Titolo 1">
            <a:extLst>
              <a:ext uri="{FF2B5EF4-FFF2-40B4-BE49-F238E27FC236}">
                <a16:creationId xmlns:a16="http://schemas.microsoft.com/office/drawing/2014/main" id="{AE45033F-3EA0-4FE8-BC39-DD9390A3E606}"/>
              </a:ext>
            </a:extLst>
          </p:cNvPr>
          <p:cNvSpPr txBox="1">
            <a:spLocks/>
          </p:cNvSpPr>
          <p:nvPr/>
        </p:nvSpPr>
        <p:spPr>
          <a:xfrm>
            <a:off x="0" y="-7495"/>
            <a:ext cx="12192000" cy="10584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100" b="1" dirty="0" err="1"/>
              <a:t>Analisi</a:t>
            </a:r>
            <a:r>
              <a:rPr lang="en-GB" sz="4100" b="1" dirty="0"/>
              <a:t> STATICA: </a:t>
            </a:r>
            <a:r>
              <a:rPr lang="en-GB" sz="4100" b="1" dirty="0" err="1"/>
              <a:t>codemr</a:t>
            </a:r>
            <a:br>
              <a:rPr lang="en-GB" sz="4400" b="1" dirty="0"/>
            </a:br>
            <a:r>
              <a:rPr lang="en-GB" sz="2500" b="1" dirty="0"/>
              <a:t>INTERAZIONE FINALE </a:t>
            </a:r>
            <a:r>
              <a:rPr lang="it-IT" sz="2100" b="1" dirty="0" err="1">
                <a:hlinkClick r:id="rId4"/>
              </a:rPr>
              <a:t>CodeMr</a:t>
            </a:r>
            <a:r>
              <a:rPr lang="it-IT" sz="2100" b="1" dirty="0">
                <a:hlinkClick r:id="rId4"/>
              </a:rPr>
              <a:t>/</a:t>
            </a:r>
            <a:r>
              <a:rPr lang="it-IT" sz="2100" b="1" dirty="0" err="1">
                <a:hlinkClick r:id="rId4"/>
              </a:rPr>
              <a:t>iterazionefinale</a:t>
            </a:r>
            <a:endParaRPr lang="it-IT" sz="2100" b="1" dirty="0"/>
          </a:p>
        </p:txBody>
      </p:sp>
      <p:sp>
        <p:nvSpPr>
          <p:cNvPr id="10" name="Segnaposto contenuto 2">
            <a:extLst>
              <a:ext uri="{FF2B5EF4-FFF2-40B4-BE49-F238E27FC236}">
                <a16:creationId xmlns:a16="http://schemas.microsoft.com/office/drawing/2014/main" id="{0BB1FFF7-C67D-166B-712D-D75522F83C42}"/>
              </a:ext>
            </a:extLst>
          </p:cNvPr>
          <p:cNvSpPr txBox="1">
            <a:spLocks/>
          </p:cNvSpPr>
          <p:nvPr/>
        </p:nvSpPr>
        <p:spPr>
          <a:xfrm>
            <a:off x="131013" y="1979375"/>
            <a:ext cx="2683905" cy="47594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00000"/>
              </a:lnSpc>
              <a:spcBef>
                <a:spcPts val="0"/>
              </a:spcBef>
              <a:buNone/>
            </a:pPr>
            <a:r>
              <a:rPr lang="it-IT" sz="2400" dirty="0"/>
              <a:t>REFACTORING</a:t>
            </a:r>
          </a:p>
          <a:p>
            <a:pPr marL="285750" indent="-285750">
              <a:lnSpc>
                <a:spcPct val="100000"/>
              </a:lnSpc>
              <a:spcBef>
                <a:spcPts val="0"/>
              </a:spcBef>
              <a:buFont typeface="Arial" panose="020B0604020202020204" pitchFamily="34" charset="0"/>
              <a:buChar char="•"/>
            </a:pPr>
            <a:r>
              <a:rPr lang="it-IT" sz="2400" dirty="0"/>
              <a:t>introduzione </a:t>
            </a:r>
            <a:r>
              <a:rPr lang="it-IT" sz="2400" dirty="0" err="1"/>
              <a:t>WEventLayout</a:t>
            </a:r>
            <a:endParaRPr lang="it-IT" sz="2400" dirty="0"/>
          </a:p>
          <a:p>
            <a:pPr marL="285750" indent="-285750">
              <a:lnSpc>
                <a:spcPct val="100000"/>
              </a:lnSpc>
              <a:spcBef>
                <a:spcPts val="0"/>
              </a:spcBef>
              <a:buFont typeface="Arial" panose="020B0604020202020204" pitchFamily="34" charset="0"/>
              <a:buChar char="•"/>
            </a:pPr>
            <a:r>
              <a:rPr lang="it-IT" sz="2400" dirty="0" err="1"/>
              <a:t>WResourceClick</a:t>
            </a:r>
            <a:endParaRPr lang="it-IT" sz="2400" dirty="0"/>
          </a:p>
          <a:p>
            <a:pPr marL="285750" indent="-285750">
              <a:lnSpc>
                <a:spcPct val="100000"/>
              </a:lnSpc>
              <a:spcBef>
                <a:spcPts val="0"/>
              </a:spcBef>
              <a:buFont typeface="Arial" panose="020B0604020202020204" pitchFamily="34" charset="0"/>
              <a:buChar char="•"/>
            </a:pPr>
            <a:r>
              <a:rPr lang="it-IT" sz="2400" dirty="0"/>
              <a:t>… altre minori</a:t>
            </a:r>
          </a:p>
          <a:p>
            <a:pPr marL="0" indent="0">
              <a:lnSpc>
                <a:spcPct val="100000"/>
              </a:lnSpc>
              <a:spcBef>
                <a:spcPts val="0"/>
              </a:spcBef>
              <a:buNone/>
            </a:pPr>
            <a:r>
              <a:rPr lang="it-IT" sz="2400" dirty="0"/>
              <a:t>RISULTATO</a:t>
            </a:r>
          </a:p>
          <a:p>
            <a:pPr>
              <a:lnSpc>
                <a:spcPct val="100000"/>
              </a:lnSpc>
              <a:spcBef>
                <a:spcPts val="0"/>
              </a:spcBef>
            </a:pPr>
            <a:r>
              <a:rPr lang="it-IT" sz="2400" dirty="0" err="1"/>
              <a:t>coupling</a:t>
            </a:r>
            <a:r>
              <a:rPr lang="it-IT" sz="2400" dirty="0"/>
              <a:t> ottimizzato</a:t>
            </a:r>
          </a:p>
        </p:txBody>
      </p:sp>
    </p:spTree>
    <p:extLst>
      <p:ext uri="{BB962C8B-B14F-4D97-AF65-F5344CB8AC3E}">
        <p14:creationId xmlns:p14="http://schemas.microsoft.com/office/powerpoint/2010/main" val="2413463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D746C2F-3411-B824-E169-DB1B0D64D300}"/>
              </a:ext>
            </a:extLst>
          </p:cNvPr>
          <p:cNvPicPr>
            <a:picLocks noChangeAspect="1"/>
          </p:cNvPicPr>
          <p:nvPr/>
        </p:nvPicPr>
        <p:blipFill>
          <a:blip r:embed="rId2"/>
          <a:stretch>
            <a:fillRect/>
          </a:stretch>
        </p:blipFill>
        <p:spPr>
          <a:xfrm>
            <a:off x="1268556" y="3027256"/>
            <a:ext cx="1908527" cy="2312686"/>
          </a:xfrm>
          <a:prstGeom prst="rect">
            <a:avLst/>
          </a:prstGeom>
        </p:spPr>
      </p:pic>
      <p:sp>
        <p:nvSpPr>
          <p:cNvPr id="8" name="Titolo 1">
            <a:extLst>
              <a:ext uri="{FF2B5EF4-FFF2-40B4-BE49-F238E27FC236}">
                <a16:creationId xmlns:a16="http://schemas.microsoft.com/office/drawing/2014/main" id="{8D7AB7DE-E27D-9FC6-B13A-BA80B5C3D4E4}"/>
              </a:ext>
            </a:extLst>
          </p:cNvPr>
          <p:cNvSpPr>
            <a:spLocks noGrp="1"/>
          </p:cNvSpPr>
          <p:nvPr>
            <p:ph type="title"/>
          </p:nvPr>
        </p:nvSpPr>
        <p:spPr>
          <a:xfrm>
            <a:off x="403315" y="438912"/>
            <a:ext cx="4900205" cy="1653235"/>
          </a:xfrm>
        </p:spPr>
        <p:txBody>
          <a:bodyPr anchor="ctr">
            <a:noAutofit/>
          </a:bodyPr>
          <a:lstStyle/>
          <a:p>
            <a:pPr algn="ctr">
              <a:lnSpc>
                <a:spcPct val="100000"/>
              </a:lnSpc>
              <a:spcBef>
                <a:spcPts val="600"/>
              </a:spcBef>
            </a:pPr>
            <a:r>
              <a:rPr lang="en-GB" sz="4000" b="1" dirty="0" err="1"/>
              <a:t>Analisi</a:t>
            </a:r>
            <a:r>
              <a:rPr lang="en-GB" sz="4000" b="1" dirty="0"/>
              <a:t> STATICA: </a:t>
            </a:r>
            <a:r>
              <a:rPr lang="en-GB" sz="4000" b="1" dirty="0" err="1"/>
              <a:t>codemr</a:t>
            </a:r>
            <a:br>
              <a:rPr lang="en-GB" sz="4400" b="1" dirty="0"/>
            </a:br>
            <a:r>
              <a:rPr lang="en-GB" sz="2400" b="1" dirty="0" err="1"/>
              <a:t>ITERazionE</a:t>
            </a:r>
            <a:r>
              <a:rPr lang="en-GB" sz="2400" b="1" dirty="0"/>
              <a:t> FINALE</a:t>
            </a:r>
            <a:endParaRPr lang="it-IT" sz="2400" b="1" dirty="0"/>
          </a:p>
        </p:txBody>
      </p:sp>
      <p:pic>
        <p:nvPicPr>
          <p:cNvPr id="3" name="Immagine 2">
            <a:extLst>
              <a:ext uri="{FF2B5EF4-FFF2-40B4-BE49-F238E27FC236}">
                <a16:creationId xmlns:a16="http://schemas.microsoft.com/office/drawing/2014/main" id="{22FEB706-1FA9-3BB9-181C-62BBAC8C0A4D}"/>
              </a:ext>
            </a:extLst>
          </p:cNvPr>
          <p:cNvPicPr>
            <a:picLocks noChangeAspect="1"/>
          </p:cNvPicPr>
          <p:nvPr/>
        </p:nvPicPr>
        <p:blipFill>
          <a:blip r:embed="rId3"/>
          <a:stretch>
            <a:fillRect/>
          </a:stretch>
        </p:blipFill>
        <p:spPr>
          <a:xfrm>
            <a:off x="6100445" y="0"/>
            <a:ext cx="6084094" cy="6858000"/>
          </a:xfrm>
          <a:prstGeom prst="rect">
            <a:avLst/>
          </a:prstGeom>
        </p:spPr>
      </p:pic>
    </p:spTree>
    <p:extLst>
      <p:ext uri="{BB962C8B-B14F-4D97-AF65-F5344CB8AC3E}">
        <p14:creationId xmlns:p14="http://schemas.microsoft.com/office/powerpoint/2010/main" val="1066816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A7A7A57C-31E5-EAD0-316C-7CDC5AD13C9A}"/>
              </a:ext>
            </a:extLst>
          </p:cNvPr>
          <p:cNvPicPr>
            <a:picLocks noChangeAspect="1"/>
          </p:cNvPicPr>
          <p:nvPr/>
        </p:nvPicPr>
        <p:blipFill>
          <a:blip r:embed="rId2"/>
          <a:stretch>
            <a:fillRect/>
          </a:stretch>
        </p:blipFill>
        <p:spPr>
          <a:xfrm>
            <a:off x="1268556" y="3027256"/>
            <a:ext cx="1908527" cy="2312686"/>
          </a:xfrm>
          <a:prstGeom prst="rect">
            <a:avLst/>
          </a:prstGeom>
        </p:spPr>
      </p:pic>
      <p:sp>
        <p:nvSpPr>
          <p:cNvPr id="6" name="Titolo 1">
            <a:extLst>
              <a:ext uri="{FF2B5EF4-FFF2-40B4-BE49-F238E27FC236}">
                <a16:creationId xmlns:a16="http://schemas.microsoft.com/office/drawing/2014/main" id="{2DC53DA8-4D95-E6B5-3011-36968A547986}"/>
              </a:ext>
            </a:extLst>
          </p:cNvPr>
          <p:cNvSpPr>
            <a:spLocks noGrp="1"/>
          </p:cNvSpPr>
          <p:nvPr>
            <p:ph type="title"/>
          </p:nvPr>
        </p:nvSpPr>
        <p:spPr>
          <a:xfrm>
            <a:off x="403315" y="438912"/>
            <a:ext cx="4900205" cy="1653235"/>
          </a:xfrm>
        </p:spPr>
        <p:txBody>
          <a:bodyPr anchor="ctr">
            <a:noAutofit/>
          </a:bodyPr>
          <a:lstStyle/>
          <a:p>
            <a:pPr algn="ctr">
              <a:lnSpc>
                <a:spcPct val="100000"/>
              </a:lnSpc>
              <a:spcBef>
                <a:spcPts val="600"/>
              </a:spcBef>
            </a:pPr>
            <a:r>
              <a:rPr lang="en-GB" sz="4000" b="1" dirty="0" err="1"/>
              <a:t>Analisi</a:t>
            </a:r>
            <a:r>
              <a:rPr lang="en-GB" sz="4000" b="1" dirty="0"/>
              <a:t> STATICA: </a:t>
            </a:r>
            <a:r>
              <a:rPr lang="en-GB" sz="4000" b="1" dirty="0" err="1"/>
              <a:t>codemr</a:t>
            </a:r>
            <a:br>
              <a:rPr lang="en-GB" sz="4400" b="1" dirty="0"/>
            </a:br>
            <a:r>
              <a:rPr lang="en-GB" sz="2400" b="1" dirty="0" err="1"/>
              <a:t>ITERazionE</a:t>
            </a:r>
            <a:r>
              <a:rPr lang="en-GB" sz="2400" b="1" dirty="0"/>
              <a:t> FINALE</a:t>
            </a:r>
            <a:endParaRPr lang="it-IT" sz="2400" b="1" dirty="0"/>
          </a:p>
        </p:txBody>
      </p:sp>
      <p:pic>
        <p:nvPicPr>
          <p:cNvPr id="4" name="Immagine 3">
            <a:extLst>
              <a:ext uri="{FF2B5EF4-FFF2-40B4-BE49-F238E27FC236}">
                <a16:creationId xmlns:a16="http://schemas.microsoft.com/office/drawing/2014/main" id="{14D7F3BF-17D9-6FEB-2DE5-C9C3DAB7DBB7}"/>
              </a:ext>
            </a:extLst>
          </p:cNvPr>
          <p:cNvPicPr>
            <a:picLocks noChangeAspect="1"/>
          </p:cNvPicPr>
          <p:nvPr/>
        </p:nvPicPr>
        <p:blipFill>
          <a:blip r:embed="rId3"/>
          <a:stretch>
            <a:fillRect/>
          </a:stretch>
        </p:blipFill>
        <p:spPr>
          <a:xfrm>
            <a:off x="6096000" y="3370"/>
            <a:ext cx="6096000" cy="6851999"/>
          </a:xfrm>
          <a:prstGeom prst="rect">
            <a:avLst/>
          </a:prstGeom>
        </p:spPr>
      </p:pic>
    </p:spTree>
    <p:extLst>
      <p:ext uri="{BB962C8B-B14F-4D97-AF65-F5344CB8AC3E}">
        <p14:creationId xmlns:p14="http://schemas.microsoft.com/office/powerpoint/2010/main" val="27176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C11A80EF-ABF4-9DEC-D2B9-BCE8A971D504}"/>
              </a:ext>
            </a:extLst>
          </p:cNvPr>
          <p:cNvPicPr>
            <a:picLocks noChangeAspect="1"/>
          </p:cNvPicPr>
          <p:nvPr/>
        </p:nvPicPr>
        <p:blipFill>
          <a:blip r:embed="rId2"/>
          <a:stretch>
            <a:fillRect/>
          </a:stretch>
        </p:blipFill>
        <p:spPr>
          <a:xfrm>
            <a:off x="1268556" y="3027256"/>
            <a:ext cx="1908527" cy="2312686"/>
          </a:xfrm>
          <a:prstGeom prst="rect">
            <a:avLst/>
          </a:prstGeom>
        </p:spPr>
      </p:pic>
      <p:sp>
        <p:nvSpPr>
          <p:cNvPr id="6" name="Titolo 1">
            <a:extLst>
              <a:ext uri="{FF2B5EF4-FFF2-40B4-BE49-F238E27FC236}">
                <a16:creationId xmlns:a16="http://schemas.microsoft.com/office/drawing/2014/main" id="{92084333-3C47-723A-B158-F4E74B772701}"/>
              </a:ext>
            </a:extLst>
          </p:cNvPr>
          <p:cNvSpPr>
            <a:spLocks noGrp="1"/>
          </p:cNvSpPr>
          <p:nvPr>
            <p:ph type="title"/>
          </p:nvPr>
        </p:nvSpPr>
        <p:spPr>
          <a:xfrm>
            <a:off x="403315" y="438912"/>
            <a:ext cx="4900205" cy="1653235"/>
          </a:xfrm>
        </p:spPr>
        <p:txBody>
          <a:bodyPr anchor="ctr">
            <a:noAutofit/>
          </a:bodyPr>
          <a:lstStyle/>
          <a:p>
            <a:pPr algn="ctr">
              <a:lnSpc>
                <a:spcPct val="100000"/>
              </a:lnSpc>
              <a:spcBef>
                <a:spcPts val="600"/>
              </a:spcBef>
            </a:pPr>
            <a:r>
              <a:rPr lang="en-GB" sz="4000" b="1" dirty="0" err="1"/>
              <a:t>Analisi</a:t>
            </a:r>
            <a:r>
              <a:rPr lang="en-GB" sz="4000" b="1" dirty="0"/>
              <a:t> STATICA: </a:t>
            </a:r>
            <a:r>
              <a:rPr lang="en-GB" sz="4000" b="1" dirty="0" err="1"/>
              <a:t>codemr</a:t>
            </a:r>
            <a:br>
              <a:rPr lang="en-GB" sz="4400" b="1" dirty="0"/>
            </a:br>
            <a:r>
              <a:rPr lang="en-GB" sz="2400" b="1" dirty="0" err="1"/>
              <a:t>ITERazionE</a:t>
            </a:r>
            <a:r>
              <a:rPr lang="en-GB" sz="2400" b="1" dirty="0"/>
              <a:t> FINALE</a:t>
            </a:r>
            <a:endParaRPr lang="it-IT" sz="2400" b="1" dirty="0"/>
          </a:p>
        </p:txBody>
      </p:sp>
      <p:pic>
        <p:nvPicPr>
          <p:cNvPr id="3" name="Immagine 2">
            <a:extLst>
              <a:ext uri="{FF2B5EF4-FFF2-40B4-BE49-F238E27FC236}">
                <a16:creationId xmlns:a16="http://schemas.microsoft.com/office/drawing/2014/main" id="{FF823A01-51A5-F0A5-C34A-37E11B53C44B}"/>
              </a:ext>
            </a:extLst>
          </p:cNvPr>
          <p:cNvPicPr>
            <a:picLocks noChangeAspect="1"/>
          </p:cNvPicPr>
          <p:nvPr/>
        </p:nvPicPr>
        <p:blipFill>
          <a:blip r:embed="rId3"/>
          <a:stretch>
            <a:fillRect/>
          </a:stretch>
        </p:blipFill>
        <p:spPr>
          <a:xfrm>
            <a:off x="6203577" y="0"/>
            <a:ext cx="5988424" cy="6852484"/>
          </a:xfrm>
          <a:prstGeom prst="rect">
            <a:avLst/>
          </a:prstGeom>
        </p:spPr>
      </p:pic>
    </p:spTree>
    <p:extLst>
      <p:ext uri="{BB962C8B-B14F-4D97-AF65-F5344CB8AC3E}">
        <p14:creationId xmlns:p14="http://schemas.microsoft.com/office/powerpoint/2010/main" val="322769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04EDBA6D-D1E3-BDA5-C6C7-323BB6221E8D}"/>
              </a:ext>
            </a:extLst>
          </p:cNvPr>
          <p:cNvPicPr>
            <a:picLocks noChangeAspect="1"/>
          </p:cNvPicPr>
          <p:nvPr/>
        </p:nvPicPr>
        <p:blipFill>
          <a:blip r:embed="rId2"/>
          <a:stretch>
            <a:fillRect/>
          </a:stretch>
        </p:blipFill>
        <p:spPr>
          <a:xfrm>
            <a:off x="1268556" y="3027256"/>
            <a:ext cx="1908527" cy="2312686"/>
          </a:xfrm>
          <a:prstGeom prst="rect">
            <a:avLst/>
          </a:prstGeom>
        </p:spPr>
      </p:pic>
      <p:sp>
        <p:nvSpPr>
          <p:cNvPr id="6" name="Titolo 1">
            <a:extLst>
              <a:ext uri="{FF2B5EF4-FFF2-40B4-BE49-F238E27FC236}">
                <a16:creationId xmlns:a16="http://schemas.microsoft.com/office/drawing/2014/main" id="{686D77D3-8D47-9CA9-E244-FFCBCEC06FD7}"/>
              </a:ext>
            </a:extLst>
          </p:cNvPr>
          <p:cNvSpPr>
            <a:spLocks noGrp="1"/>
          </p:cNvSpPr>
          <p:nvPr>
            <p:ph type="title"/>
          </p:nvPr>
        </p:nvSpPr>
        <p:spPr>
          <a:xfrm>
            <a:off x="403315" y="438912"/>
            <a:ext cx="4900205" cy="1653235"/>
          </a:xfrm>
        </p:spPr>
        <p:txBody>
          <a:bodyPr anchor="ctr">
            <a:noAutofit/>
          </a:bodyPr>
          <a:lstStyle/>
          <a:p>
            <a:pPr algn="ctr">
              <a:lnSpc>
                <a:spcPct val="100000"/>
              </a:lnSpc>
              <a:spcBef>
                <a:spcPts val="600"/>
              </a:spcBef>
            </a:pPr>
            <a:r>
              <a:rPr lang="en-GB" sz="4000" b="1" dirty="0" err="1"/>
              <a:t>Analisi</a:t>
            </a:r>
            <a:r>
              <a:rPr lang="en-GB" sz="4000" b="1" dirty="0"/>
              <a:t> STATICA: </a:t>
            </a:r>
            <a:r>
              <a:rPr lang="en-GB" sz="4000" b="1" dirty="0" err="1"/>
              <a:t>codemr</a:t>
            </a:r>
            <a:br>
              <a:rPr lang="en-GB" sz="4400" b="1" dirty="0"/>
            </a:br>
            <a:r>
              <a:rPr lang="en-GB" sz="2400" b="1" dirty="0" err="1"/>
              <a:t>ITERazionE</a:t>
            </a:r>
            <a:r>
              <a:rPr lang="en-GB" sz="2400" b="1" dirty="0"/>
              <a:t> FINALE</a:t>
            </a:r>
            <a:endParaRPr lang="it-IT" sz="2400" b="1" dirty="0"/>
          </a:p>
        </p:txBody>
      </p:sp>
      <p:pic>
        <p:nvPicPr>
          <p:cNvPr id="4" name="Immagine 3">
            <a:extLst>
              <a:ext uri="{FF2B5EF4-FFF2-40B4-BE49-F238E27FC236}">
                <a16:creationId xmlns:a16="http://schemas.microsoft.com/office/drawing/2014/main" id="{4D64728E-B28B-5869-1FF5-BF94F67977FB}"/>
              </a:ext>
            </a:extLst>
          </p:cNvPr>
          <p:cNvPicPr>
            <a:picLocks noChangeAspect="1"/>
          </p:cNvPicPr>
          <p:nvPr/>
        </p:nvPicPr>
        <p:blipFill>
          <a:blip r:embed="rId3"/>
          <a:stretch>
            <a:fillRect/>
          </a:stretch>
        </p:blipFill>
        <p:spPr>
          <a:xfrm>
            <a:off x="6096001" y="0"/>
            <a:ext cx="6096000" cy="6865634"/>
          </a:xfrm>
          <a:prstGeom prst="rect">
            <a:avLst/>
          </a:prstGeom>
        </p:spPr>
      </p:pic>
    </p:spTree>
    <p:extLst>
      <p:ext uri="{BB962C8B-B14F-4D97-AF65-F5344CB8AC3E}">
        <p14:creationId xmlns:p14="http://schemas.microsoft.com/office/powerpoint/2010/main" val="3575029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F7547018-68B3-C276-2A61-9F8D917DDD8D}"/>
              </a:ext>
            </a:extLst>
          </p:cNvPr>
          <p:cNvPicPr>
            <a:picLocks noChangeAspect="1"/>
          </p:cNvPicPr>
          <p:nvPr/>
        </p:nvPicPr>
        <p:blipFill>
          <a:blip r:embed="rId2"/>
          <a:stretch>
            <a:fillRect/>
          </a:stretch>
        </p:blipFill>
        <p:spPr>
          <a:xfrm>
            <a:off x="1268556" y="3027256"/>
            <a:ext cx="1908527" cy="2312686"/>
          </a:xfrm>
          <a:prstGeom prst="rect">
            <a:avLst/>
          </a:prstGeom>
        </p:spPr>
      </p:pic>
      <p:sp>
        <p:nvSpPr>
          <p:cNvPr id="5" name="Titolo 1">
            <a:extLst>
              <a:ext uri="{FF2B5EF4-FFF2-40B4-BE49-F238E27FC236}">
                <a16:creationId xmlns:a16="http://schemas.microsoft.com/office/drawing/2014/main" id="{EE8858E1-AD5E-F0A3-30CB-DD8BEE8D174F}"/>
              </a:ext>
            </a:extLst>
          </p:cNvPr>
          <p:cNvSpPr txBox="1">
            <a:spLocks/>
          </p:cNvSpPr>
          <p:nvPr/>
        </p:nvSpPr>
        <p:spPr>
          <a:xfrm>
            <a:off x="403315" y="438912"/>
            <a:ext cx="4900205" cy="1653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lnSpc>
                <a:spcPct val="100000"/>
              </a:lnSpc>
              <a:spcBef>
                <a:spcPts val="600"/>
              </a:spcBef>
            </a:pPr>
            <a:r>
              <a:rPr lang="en-GB" sz="4000" b="1"/>
              <a:t>Analisi STATICA: codemr</a:t>
            </a:r>
            <a:br>
              <a:rPr lang="en-GB" sz="4400" b="1"/>
            </a:br>
            <a:r>
              <a:rPr lang="en-GB" sz="2400" b="1"/>
              <a:t>ITERazionE FINALE</a:t>
            </a:r>
            <a:endParaRPr lang="it-IT" sz="2400" b="1" dirty="0"/>
          </a:p>
        </p:txBody>
      </p:sp>
      <p:pic>
        <p:nvPicPr>
          <p:cNvPr id="3" name="Immagine 2">
            <a:extLst>
              <a:ext uri="{FF2B5EF4-FFF2-40B4-BE49-F238E27FC236}">
                <a16:creationId xmlns:a16="http://schemas.microsoft.com/office/drawing/2014/main" id="{F2739B4E-4D08-9AFE-5086-38F94426634F}"/>
              </a:ext>
            </a:extLst>
          </p:cNvPr>
          <p:cNvPicPr>
            <a:picLocks noChangeAspect="1"/>
          </p:cNvPicPr>
          <p:nvPr/>
        </p:nvPicPr>
        <p:blipFill>
          <a:blip r:embed="rId3"/>
          <a:stretch>
            <a:fillRect/>
          </a:stretch>
        </p:blipFill>
        <p:spPr>
          <a:xfrm>
            <a:off x="5844988" y="12335"/>
            <a:ext cx="6347012" cy="6852020"/>
          </a:xfrm>
          <a:prstGeom prst="rect">
            <a:avLst/>
          </a:prstGeom>
        </p:spPr>
      </p:pic>
    </p:spTree>
    <p:extLst>
      <p:ext uri="{BB962C8B-B14F-4D97-AF65-F5344CB8AC3E}">
        <p14:creationId xmlns:p14="http://schemas.microsoft.com/office/powerpoint/2010/main" val="160280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F23108A-54D6-C48B-7FA4-97852C0A528A}"/>
              </a:ext>
            </a:extLst>
          </p:cNvPr>
          <p:cNvPicPr>
            <a:picLocks noChangeAspect="1"/>
          </p:cNvPicPr>
          <p:nvPr/>
        </p:nvPicPr>
        <p:blipFill>
          <a:blip r:embed="rId2"/>
          <a:stretch>
            <a:fillRect/>
          </a:stretch>
        </p:blipFill>
        <p:spPr>
          <a:xfrm>
            <a:off x="1165592" y="4081020"/>
            <a:ext cx="1908527" cy="2312686"/>
          </a:xfrm>
          <a:prstGeom prst="rect">
            <a:avLst/>
          </a:prstGeom>
        </p:spPr>
      </p:pic>
      <p:sp>
        <p:nvSpPr>
          <p:cNvPr id="4" name="CasellaDiTesto 3">
            <a:extLst>
              <a:ext uri="{FF2B5EF4-FFF2-40B4-BE49-F238E27FC236}">
                <a16:creationId xmlns:a16="http://schemas.microsoft.com/office/drawing/2014/main" id="{53783373-D93D-0939-51A1-5518203896EA}"/>
              </a:ext>
            </a:extLst>
          </p:cNvPr>
          <p:cNvSpPr txBox="1"/>
          <p:nvPr/>
        </p:nvSpPr>
        <p:spPr>
          <a:xfrm>
            <a:off x="263346" y="1556712"/>
            <a:ext cx="3713018" cy="2677656"/>
          </a:xfrm>
          <a:prstGeom prst="rect">
            <a:avLst/>
          </a:prstGeom>
          <a:noFill/>
        </p:spPr>
        <p:txBody>
          <a:bodyPr wrap="square" rtlCol="0">
            <a:spAutoFit/>
          </a:bodyPr>
          <a:lstStyle/>
          <a:p>
            <a:r>
              <a:rPr lang="it-IT" sz="2400" dirty="0"/>
              <a:t>Per C3 si intende la </a:t>
            </a:r>
            <a:r>
              <a:rPr lang="it-IT" sz="2400" dirty="0" err="1"/>
              <a:t>Related</a:t>
            </a:r>
            <a:r>
              <a:rPr lang="it-IT" sz="2400" dirty="0"/>
              <a:t> Quality </a:t>
            </a:r>
            <a:r>
              <a:rPr lang="it-IT" sz="2400" dirty="0" err="1"/>
              <a:t>Attributes</a:t>
            </a:r>
            <a:r>
              <a:rPr lang="it-IT" sz="2400" dirty="0"/>
              <a:t>, ovvero il valore massimo fra</a:t>
            </a:r>
          </a:p>
          <a:p>
            <a:pPr marL="342900" indent="-342900">
              <a:buFont typeface="Arial" panose="020B0604020202020204" pitchFamily="34" charset="0"/>
              <a:buChar char="•"/>
            </a:pPr>
            <a:r>
              <a:rPr lang="it-IT" sz="2400" dirty="0" err="1"/>
              <a:t>Coupling</a:t>
            </a:r>
            <a:r>
              <a:rPr lang="it-IT" sz="2400" dirty="0"/>
              <a:t>, </a:t>
            </a:r>
          </a:p>
          <a:p>
            <a:pPr marL="342900" indent="-342900">
              <a:buFont typeface="Arial" panose="020B0604020202020204" pitchFamily="34" charset="0"/>
              <a:buChar char="•"/>
            </a:pPr>
            <a:r>
              <a:rPr lang="it-IT" sz="2400" dirty="0" err="1"/>
              <a:t>Lack</a:t>
            </a:r>
            <a:r>
              <a:rPr lang="it-IT" sz="2400" dirty="0"/>
              <a:t> of </a:t>
            </a:r>
            <a:r>
              <a:rPr lang="it-IT" sz="2400" dirty="0" err="1"/>
              <a:t>Cohesion</a:t>
            </a:r>
            <a:r>
              <a:rPr lang="it-IT" sz="2400" dirty="0"/>
              <a:t>,</a:t>
            </a:r>
          </a:p>
          <a:p>
            <a:pPr marL="342900" indent="-342900">
              <a:buFont typeface="Arial" panose="020B0604020202020204" pitchFamily="34" charset="0"/>
              <a:buChar char="•"/>
            </a:pPr>
            <a:r>
              <a:rPr lang="it-IT" sz="2400" dirty="0" err="1"/>
              <a:t>Complexity</a:t>
            </a:r>
            <a:r>
              <a:rPr lang="it-IT" sz="2400" dirty="0"/>
              <a:t> </a:t>
            </a:r>
            <a:r>
              <a:rPr lang="it-IT" sz="2400" dirty="0" err="1"/>
              <a:t>metrics</a:t>
            </a:r>
            <a:r>
              <a:rPr lang="it-IT" sz="2400" dirty="0"/>
              <a:t>.</a:t>
            </a:r>
          </a:p>
          <a:p>
            <a:endParaRPr lang="it-IT" sz="2400" dirty="0"/>
          </a:p>
        </p:txBody>
      </p:sp>
      <p:sp>
        <p:nvSpPr>
          <p:cNvPr id="9" name="Titolo 1">
            <a:extLst>
              <a:ext uri="{FF2B5EF4-FFF2-40B4-BE49-F238E27FC236}">
                <a16:creationId xmlns:a16="http://schemas.microsoft.com/office/drawing/2014/main" id="{F60A261D-A276-14BF-E1E7-487D0ECEC6F0}"/>
              </a:ext>
            </a:extLst>
          </p:cNvPr>
          <p:cNvSpPr>
            <a:spLocks noGrp="1"/>
          </p:cNvSpPr>
          <p:nvPr>
            <p:ph type="title"/>
          </p:nvPr>
        </p:nvSpPr>
        <p:spPr>
          <a:xfrm>
            <a:off x="0" y="0"/>
            <a:ext cx="12192000" cy="1058400"/>
          </a:xfrm>
        </p:spPr>
        <p:txBody>
          <a:bodyPr anchor="ctr">
            <a:normAutofit fontScale="90000"/>
          </a:bodyPr>
          <a:lstStyle/>
          <a:p>
            <a:pPr algn="ctr"/>
            <a:r>
              <a:rPr lang="en-GB" sz="4400" b="1" dirty="0" err="1"/>
              <a:t>Analisi</a:t>
            </a:r>
            <a:r>
              <a:rPr lang="en-GB" sz="4400" b="1" dirty="0"/>
              <a:t> STATICA: </a:t>
            </a:r>
            <a:r>
              <a:rPr lang="en-GB" sz="4400" b="1" dirty="0" err="1"/>
              <a:t>codemr</a:t>
            </a:r>
            <a:br>
              <a:rPr lang="en-GB" sz="4400" b="1" dirty="0"/>
            </a:br>
            <a:r>
              <a:rPr lang="en-GB" sz="2700" b="1" dirty="0" err="1"/>
              <a:t>ITERazionE</a:t>
            </a:r>
            <a:r>
              <a:rPr lang="en-GB" sz="2700" b="1" dirty="0"/>
              <a:t> FINALE</a:t>
            </a:r>
            <a:endParaRPr lang="it-IT" sz="2700" b="1" dirty="0"/>
          </a:p>
        </p:txBody>
      </p:sp>
      <p:pic>
        <p:nvPicPr>
          <p:cNvPr id="5" name="Immagine 4">
            <a:extLst>
              <a:ext uri="{FF2B5EF4-FFF2-40B4-BE49-F238E27FC236}">
                <a16:creationId xmlns:a16="http://schemas.microsoft.com/office/drawing/2014/main" id="{BB573E2B-5A11-99BC-8C82-52C1EC528F24}"/>
              </a:ext>
            </a:extLst>
          </p:cNvPr>
          <p:cNvPicPr>
            <a:picLocks noChangeAspect="1"/>
          </p:cNvPicPr>
          <p:nvPr/>
        </p:nvPicPr>
        <p:blipFill>
          <a:blip r:embed="rId3"/>
          <a:stretch>
            <a:fillRect/>
          </a:stretch>
        </p:blipFill>
        <p:spPr>
          <a:xfrm>
            <a:off x="3879491" y="1474934"/>
            <a:ext cx="8200041" cy="5212172"/>
          </a:xfrm>
          <a:prstGeom prst="rect">
            <a:avLst/>
          </a:prstGeom>
        </p:spPr>
      </p:pic>
    </p:spTree>
    <p:extLst>
      <p:ext uri="{BB962C8B-B14F-4D97-AF65-F5344CB8AC3E}">
        <p14:creationId xmlns:p14="http://schemas.microsoft.com/office/powerpoint/2010/main" val="320284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B47F33AA-7099-21FD-403A-9BEB68BA0DFB}"/>
              </a:ext>
            </a:extLst>
          </p:cNvPr>
          <p:cNvSpPr>
            <a:spLocks noGrp="1"/>
          </p:cNvSpPr>
          <p:nvPr>
            <p:ph type="title"/>
          </p:nvPr>
        </p:nvSpPr>
        <p:spPr>
          <a:xfrm>
            <a:off x="0" y="0"/>
            <a:ext cx="12192000" cy="1058862"/>
          </a:xfrm>
        </p:spPr>
        <p:txBody>
          <a:bodyPr anchor="ctr">
            <a:normAutofit/>
          </a:bodyPr>
          <a:lstStyle/>
          <a:p>
            <a:pPr algn="ctr"/>
            <a:r>
              <a:rPr lang="en-GB" sz="4400" b="1" dirty="0" err="1"/>
              <a:t>Analisi</a:t>
            </a:r>
            <a:r>
              <a:rPr lang="en-GB" sz="4400" b="1" dirty="0"/>
              <a:t> </a:t>
            </a:r>
            <a:r>
              <a:rPr lang="en-GB" sz="4400" b="1" dirty="0" err="1"/>
              <a:t>dinamica</a:t>
            </a:r>
            <a:r>
              <a:rPr lang="en-GB" sz="4400" b="1" dirty="0"/>
              <a:t>: junit5</a:t>
            </a:r>
            <a:endParaRPr lang="it-IT" sz="4400" b="1" dirty="0"/>
          </a:p>
        </p:txBody>
      </p:sp>
      <p:sp>
        <p:nvSpPr>
          <p:cNvPr id="6" name="Segnaposto contenuto 2">
            <a:extLst>
              <a:ext uri="{FF2B5EF4-FFF2-40B4-BE49-F238E27FC236}">
                <a16:creationId xmlns:a16="http://schemas.microsoft.com/office/drawing/2014/main" id="{D67F17F2-B711-DC83-A6E9-23A6E9F29006}"/>
              </a:ext>
            </a:extLst>
          </p:cNvPr>
          <p:cNvSpPr txBox="1">
            <a:spLocks/>
          </p:cNvSpPr>
          <p:nvPr/>
        </p:nvSpPr>
        <p:spPr>
          <a:xfrm>
            <a:off x="556934" y="1154620"/>
            <a:ext cx="5207444" cy="532664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spcBef>
                <a:spcPts val="0"/>
              </a:spcBef>
            </a:pPr>
            <a:r>
              <a:rPr lang="it-IT" sz="2400" kern="100" dirty="0">
                <a:effectLst/>
                <a:latin typeface="+mj-lt"/>
                <a:ea typeface="Calibri" panose="020F0502020204030204" pitchFamily="34" charset="0"/>
                <a:cs typeface="Times New Roman" panose="02020603050405020304" pitchFamily="18" charset="0"/>
              </a:rPr>
              <a:t>7 classi di test per un totale di 20 test: non copre tutto il codice, ma i pattern design utilizzati garantiscono comunque una discreta copertura </a:t>
            </a:r>
          </a:p>
          <a:p>
            <a:pPr>
              <a:lnSpc>
                <a:spcPct val="100000"/>
              </a:lnSpc>
              <a:spcBef>
                <a:spcPts val="0"/>
              </a:spcBef>
            </a:pPr>
            <a:r>
              <a:rPr lang="it-IT" sz="2400" kern="100" dirty="0">
                <a:effectLst/>
                <a:latin typeface="+mj-lt"/>
                <a:ea typeface="Calibri" panose="020F0502020204030204" pitchFamily="34" charset="0"/>
                <a:cs typeface="Times New Roman" panose="02020603050405020304" pitchFamily="18" charset="0"/>
              </a:rPr>
              <a:t>La classe meglio testata è la </a:t>
            </a:r>
            <a:r>
              <a:rPr lang="it-IT" sz="2400" i="1" kern="100" dirty="0" err="1">
                <a:effectLst/>
                <a:latin typeface="+mj-lt"/>
                <a:ea typeface="Calibri" panose="020F0502020204030204" pitchFamily="34" charset="0"/>
                <a:cs typeface="Times New Roman" panose="02020603050405020304" pitchFamily="18" charset="0"/>
              </a:rPr>
              <a:t>RoomService</a:t>
            </a:r>
            <a:r>
              <a:rPr lang="it-IT" sz="2400" kern="100" dirty="0">
                <a:latin typeface="+mj-lt"/>
                <a:ea typeface="Calibri" panose="020F0502020204030204" pitchFamily="34" charset="0"/>
                <a:cs typeface="Times New Roman" panose="02020603050405020304" pitchFamily="18" charset="0"/>
              </a:rPr>
              <a:t>: </a:t>
            </a:r>
            <a:r>
              <a:rPr lang="it-IT" sz="2400" kern="100" dirty="0">
                <a:effectLst/>
                <a:latin typeface="+mj-lt"/>
                <a:ea typeface="Calibri" panose="020F0502020204030204" pitchFamily="34" charset="0"/>
                <a:cs typeface="Times New Roman" panose="02020603050405020304" pitchFamily="18" charset="0"/>
              </a:rPr>
              <a:t>insieme alla </a:t>
            </a:r>
            <a:r>
              <a:rPr lang="it-IT" sz="2400" i="1" kern="100" dirty="0" err="1">
                <a:effectLst/>
                <a:latin typeface="+mj-lt"/>
                <a:ea typeface="Calibri" panose="020F0502020204030204" pitchFamily="34" charset="0"/>
                <a:cs typeface="Times New Roman" panose="02020603050405020304" pitchFamily="18" charset="0"/>
              </a:rPr>
              <a:t>RoomController</a:t>
            </a:r>
            <a:r>
              <a:rPr lang="it-IT" sz="2400" i="1" kern="100" dirty="0">
                <a:effectLst/>
                <a:latin typeface="+mj-lt"/>
                <a:ea typeface="Calibri" panose="020F0502020204030204" pitchFamily="34" charset="0"/>
                <a:cs typeface="Times New Roman" panose="02020603050405020304" pitchFamily="18" charset="0"/>
              </a:rPr>
              <a:t> </a:t>
            </a:r>
            <a:r>
              <a:rPr lang="it-IT" sz="2400" kern="100" dirty="0">
                <a:effectLst/>
                <a:latin typeface="+mj-lt"/>
                <a:ea typeface="Calibri" panose="020F0502020204030204" pitchFamily="34" charset="0"/>
                <a:cs typeface="Times New Roman" panose="02020603050405020304" pitchFamily="18" charset="0"/>
              </a:rPr>
              <a:t>realizzata nella iterazione 2 AMDD</a:t>
            </a:r>
          </a:p>
          <a:p>
            <a:pPr>
              <a:lnSpc>
                <a:spcPct val="100000"/>
              </a:lnSpc>
              <a:spcBef>
                <a:spcPts val="0"/>
              </a:spcBef>
            </a:pPr>
            <a:r>
              <a:rPr lang="it-IT" sz="2400" kern="100" dirty="0">
                <a:effectLst/>
                <a:latin typeface="+mj-lt"/>
                <a:ea typeface="Calibri" panose="020F0502020204030204" pitchFamily="34" charset="0"/>
                <a:cs typeface="Times New Roman" panose="02020603050405020304" pitchFamily="18" charset="0"/>
              </a:rPr>
              <a:t>Tutto il codice relativo alla UI è stato testato verificandone direttamente il funzionamento</a:t>
            </a:r>
          </a:p>
          <a:p>
            <a:pPr>
              <a:lnSpc>
                <a:spcPct val="100000"/>
              </a:lnSpc>
              <a:spcBef>
                <a:spcPts val="0"/>
              </a:spcBef>
            </a:pPr>
            <a:r>
              <a:rPr lang="it-IT" sz="2400" kern="100" dirty="0">
                <a:effectLst/>
                <a:latin typeface="+mj-lt"/>
                <a:ea typeface="Calibri" panose="020F0502020204030204" pitchFamily="34" charset="0"/>
                <a:cs typeface="Times New Roman" panose="02020603050405020304" pitchFamily="18" charset="0"/>
              </a:rPr>
              <a:t>Tutti i test vengono superati dal codice </a:t>
            </a:r>
            <a:r>
              <a:rPr lang="it-IT" sz="2400" kern="100" dirty="0">
                <a:solidFill>
                  <a:srgbClr val="00B050"/>
                </a:solidFill>
                <a:effectLst/>
                <a:latin typeface="+mj-lt"/>
                <a:ea typeface="Calibri" panose="020F0502020204030204" pitchFamily="34" charset="0"/>
                <a:cs typeface="Times New Roman" panose="02020603050405020304" pitchFamily="18" charset="0"/>
              </a:rPr>
              <a:t>(</a:t>
            </a:r>
            <a:r>
              <a:rPr lang="it-IT" sz="2400" i="1" kern="100" dirty="0" err="1">
                <a:solidFill>
                  <a:srgbClr val="00B050"/>
                </a:solidFill>
                <a:effectLst/>
                <a:latin typeface="+mj-lt"/>
                <a:ea typeface="Calibri" panose="020F0502020204030204" pitchFamily="34" charset="0"/>
                <a:cs typeface="Times New Roman" panose="02020603050405020304" pitchFamily="18" charset="0"/>
              </a:rPr>
              <a:t>keep</a:t>
            </a:r>
            <a:r>
              <a:rPr lang="it-IT" sz="2400" i="1" kern="100" dirty="0">
                <a:solidFill>
                  <a:srgbClr val="00B050"/>
                </a:solidFill>
                <a:effectLst/>
                <a:latin typeface="+mj-lt"/>
                <a:ea typeface="Calibri" panose="020F0502020204030204" pitchFamily="34" charset="0"/>
                <a:cs typeface="Times New Roman" panose="02020603050405020304" pitchFamily="18" charset="0"/>
              </a:rPr>
              <a:t> </a:t>
            </a:r>
            <a:r>
              <a:rPr lang="it-IT" sz="2400" i="1" kern="100" dirty="0" err="1">
                <a:solidFill>
                  <a:srgbClr val="00B050"/>
                </a:solidFill>
                <a:effectLst/>
                <a:latin typeface="+mj-lt"/>
                <a:ea typeface="Calibri" panose="020F0502020204030204" pitchFamily="34" charset="0"/>
                <a:cs typeface="Times New Roman" panose="02020603050405020304" pitchFamily="18" charset="0"/>
              </a:rPr>
              <a:t>it</a:t>
            </a:r>
            <a:r>
              <a:rPr lang="it-IT" sz="2400" i="1" kern="100" dirty="0">
                <a:solidFill>
                  <a:srgbClr val="00B050"/>
                </a:solidFill>
                <a:effectLst/>
                <a:latin typeface="+mj-lt"/>
                <a:ea typeface="Calibri" panose="020F0502020204030204" pitchFamily="34" charset="0"/>
                <a:cs typeface="Times New Roman" panose="02020603050405020304" pitchFamily="18" charset="0"/>
              </a:rPr>
              <a:t> green</a:t>
            </a:r>
            <a:r>
              <a:rPr lang="it-IT" sz="2400" kern="100" dirty="0">
                <a:solidFill>
                  <a:srgbClr val="00B050"/>
                </a:solidFill>
                <a:effectLst/>
                <a:latin typeface="+mj-lt"/>
                <a:ea typeface="Calibri" panose="020F0502020204030204" pitchFamily="34" charset="0"/>
                <a:cs typeface="Times New Roman" panose="02020603050405020304" pitchFamily="18" charset="0"/>
              </a:rPr>
              <a:t>)</a:t>
            </a:r>
          </a:p>
          <a:p>
            <a:pPr marL="342900" indent="-342900" algn="just">
              <a:lnSpc>
                <a:spcPct val="107000"/>
              </a:lnSpc>
              <a:spcBef>
                <a:spcPts val="600"/>
              </a:spcBef>
              <a:spcAft>
                <a:spcPts val="600"/>
              </a:spcAft>
              <a:buFont typeface="Symbol" panose="05050102010706020507" pitchFamily="18" charset="2"/>
              <a:buChar char=""/>
            </a:pPr>
            <a:endParaRPr lang="it-IT" sz="2400" dirty="0">
              <a:latin typeface="+mj-lt"/>
            </a:endParaRPr>
          </a:p>
        </p:txBody>
      </p:sp>
      <p:pic>
        <p:nvPicPr>
          <p:cNvPr id="3" name="Immagine 2">
            <a:extLst>
              <a:ext uri="{FF2B5EF4-FFF2-40B4-BE49-F238E27FC236}">
                <a16:creationId xmlns:a16="http://schemas.microsoft.com/office/drawing/2014/main" id="{FE8F9409-82D9-7806-2BAD-C7B6FEFA0A34}"/>
              </a:ext>
            </a:extLst>
          </p:cNvPr>
          <p:cNvPicPr>
            <a:picLocks noChangeAspect="1"/>
          </p:cNvPicPr>
          <p:nvPr/>
        </p:nvPicPr>
        <p:blipFill>
          <a:blip r:embed="rId3"/>
          <a:stretch>
            <a:fillRect/>
          </a:stretch>
        </p:blipFill>
        <p:spPr>
          <a:xfrm>
            <a:off x="6182613" y="1245351"/>
            <a:ext cx="5521707" cy="4804319"/>
          </a:xfrm>
          <a:prstGeom prst="rect">
            <a:avLst/>
          </a:prstGeom>
        </p:spPr>
      </p:pic>
    </p:spTree>
    <p:extLst>
      <p:ext uri="{BB962C8B-B14F-4D97-AF65-F5344CB8AC3E}">
        <p14:creationId xmlns:p14="http://schemas.microsoft.com/office/powerpoint/2010/main" val="304341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descr="Immagine che contiene diagramma, testo, linea, cerchio&#10;&#10;Descrizione generata automaticamente">
            <a:extLst>
              <a:ext uri="{FF2B5EF4-FFF2-40B4-BE49-F238E27FC236}">
                <a16:creationId xmlns:a16="http://schemas.microsoft.com/office/drawing/2014/main" id="{394BBF7A-8069-46E7-A280-20F87A92C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892" y="1120973"/>
            <a:ext cx="10128215" cy="5649247"/>
          </a:xfrm>
          <a:prstGeom prst="rect">
            <a:avLst/>
          </a:prstGeom>
        </p:spPr>
      </p:pic>
      <p:sp>
        <p:nvSpPr>
          <p:cNvPr id="9" name="Titolo 1">
            <a:extLst>
              <a:ext uri="{FF2B5EF4-FFF2-40B4-BE49-F238E27FC236}">
                <a16:creationId xmlns:a16="http://schemas.microsoft.com/office/drawing/2014/main" id="{4902251B-0149-DD42-B5D5-AC0CC6A04FAC}"/>
              </a:ext>
            </a:extLst>
          </p:cNvPr>
          <p:cNvSpPr>
            <a:spLocks noGrp="1"/>
          </p:cNvSpPr>
          <p:nvPr>
            <p:ph type="title"/>
          </p:nvPr>
        </p:nvSpPr>
        <p:spPr>
          <a:xfrm>
            <a:off x="0" y="0"/>
            <a:ext cx="12191999" cy="1058400"/>
          </a:xfrm>
        </p:spPr>
        <p:txBody>
          <a:bodyPr anchor="ctr">
            <a:noAutofit/>
          </a:bodyPr>
          <a:lstStyle/>
          <a:p>
            <a:pPr algn="ctr"/>
            <a:r>
              <a:rPr lang="en-GB" sz="4000" b="1" dirty="0" err="1"/>
              <a:t>Definizione</a:t>
            </a:r>
            <a:r>
              <a:rPr lang="en-GB" sz="4000" b="1" dirty="0"/>
              <a:t> </a:t>
            </a:r>
            <a:r>
              <a:rPr lang="en-GB" sz="4000" b="1" dirty="0" err="1"/>
              <a:t>requisiti</a:t>
            </a:r>
            <a:br>
              <a:rPr lang="en-GB" sz="4400" b="1" dirty="0"/>
            </a:br>
            <a:r>
              <a:rPr lang="en-GB" sz="2400" b="1" dirty="0" err="1"/>
              <a:t>funzionali</a:t>
            </a:r>
            <a:r>
              <a:rPr lang="en-GB" sz="2400" b="1" dirty="0"/>
              <a:t>:</a:t>
            </a:r>
            <a:endParaRPr lang="it-IT" sz="2400" b="1" dirty="0"/>
          </a:p>
        </p:txBody>
      </p:sp>
    </p:spTree>
    <p:extLst>
      <p:ext uri="{BB962C8B-B14F-4D97-AF65-F5344CB8AC3E}">
        <p14:creationId xmlns:p14="http://schemas.microsoft.com/office/powerpoint/2010/main" val="4265239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214C70F-BB58-43CE-DB84-FFCBEA4D2A73}"/>
              </a:ext>
            </a:extLst>
          </p:cNvPr>
          <p:cNvPicPr>
            <a:picLocks noChangeAspect="1"/>
          </p:cNvPicPr>
          <p:nvPr/>
        </p:nvPicPr>
        <p:blipFill>
          <a:blip r:embed="rId3"/>
          <a:stretch>
            <a:fillRect/>
          </a:stretch>
        </p:blipFill>
        <p:spPr>
          <a:xfrm>
            <a:off x="307906" y="978644"/>
            <a:ext cx="11605011" cy="5605035"/>
          </a:xfrm>
          <a:prstGeom prst="rect">
            <a:avLst/>
          </a:prstGeom>
        </p:spPr>
      </p:pic>
      <p:sp>
        <p:nvSpPr>
          <p:cNvPr id="7" name="Titolo 1">
            <a:extLst>
              <a:ext uri="{FF2B5EF4-FFF2-40B4-BE49-F238E27FC236}">
                <a16:creationId xmlns:a16="http://schemas.microsoft.com/office/drawing/2014/main" id="{6A375308-CF52-D31B-427E-868FF32247AB}"/>
              </a:ext>
            </a:extLst>
          </p:cNvPr>
          <p:cNvSpPr txBox="1">
            <a:spLocks/>
          </p:cNvSpPr>
          <p:nvPr/>
        </p:nvSpPr>
        <p:spPr>
          <a:xfrm>
            <a:off x="0" y="0"/>
            <a:ext cx="12192000" cy="1058862"/>
          </a:xfrm>
          <a:prstGeom prst="rect">
            <a:avLst/>
          </a:prstGeom>
        </p:spPr>
        <p:txBody>
          <a:bodyPr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a:t>DOCUMENTAZIONE: </a:t>
            </a:r>
            <a:r>
              <a:rPr lang="en-GB" sz="4000" b="1" dirty="0" err="1"/>
              <a:t>JavaDOC</a:t>
            </a:r>
            <a:endParaRPr lang="en-GB" sz="4000" b="1" dirty="0"/>
          </a:p>
          <a:p>
            <a:pPr algn="ctr"/>
            <a:r>
              <a:rPr lang="it-IT" sz="2000" b="1" dirty="0" err="1">
                <a:hlinkClick r:id="rId4"/>
              </a:rPr>
              <a:t>javadoc</a:t>
            </a:r>
            <a:r>
              <a:rPr lang="it-IT" sz="2000" b="1" dirty="0">
                <a:hlinkClick r:id="rId4"/>
              </a:rPr>
              <a:t>/index.html</a:t>
            </a:r>
            <a:endParaRPr lang="it-IT" sz="2000" b="1" dirty="0"/>
          </a:p>
        </p:txBody>
      </p:sp>
    </p:spTree>
    <p:extLst>
      <p:ext uri="{BB962C8B-B14F-4D97-AF65-F5344CB8AC3E}">
        <p14:creationId xmlns:p14="http://schemas.microsoft.com/office/powerpoint/2010/main" val="523038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07A5771F-FF6C-136A-B336-4CF767EF5E32}"/>
              </a:ext>
            </a:extLst>
          </p:cNvPr>
          <p:cNvSpPr txBox="1">
            <a:spLocks/>
          </p:cNvSpPr>
          <p:nvPr/>
        </p:nvSpPr>
        <p:spPr>
          <a:xfrm>
            <a:off x="0" y="0"/>
            <a:ext cx="12192000" cy="1058400"/>
          </a:xfrm>
          <a:prstGeom prst="rect">
            <a:avLst/>
          </a:prstGeom>
        </p:spPr>
        <p:txBody>
          <a:bodyPr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GB" sz="4000" b="1" dirty="0"/>
              <a:t>DBMS: </a:t>
            </a:r>
            <a:r>
              <a:rPr lang="en-GB" sz="4000" b="1" dirty="0" err="1"/>
              <a:t>MOngoDB</a:t>
            </a:r>
            <a:r>
              <a:rPr lang="en-GB" sz="4000" b="1" dirty="0"/>
              <a:t> e ATLASDB</a:t>
            </a:r>
          </a:p>
          <a:p>
            <a:pPr algn="ctr"/>
            <a:r>
              <a:rPr lang="en-GB" sz="2400" b="1" dirty="0" err="1"/>
              <a:t>versione</a:t>
            </a:r>
            <a:r>
              <a:rPr lang="en-GB" sz="2400" b="1" dirty="0"/>
              <a:t> 2</a:t>
            </a:r>
            <a:endParaRPr lang="it-IT" sz="2400" b="1" dirty="0"/>
          </a:p>
        </p:txBody>
      </p:sp>
      <p:pic>
        <p:nvPicPr>
          <p:cNvPr id="3" name="Immagine 2">
            <a:extLst>
              <a:ext uri="{FF2B5EF4-FFF2-40B4-BE49-F238E27FC236}">
                <a16:creationId xmlns:a16="http://schemas.microsoft.com/office/drawing/2014/main" id="{00745B0D-B4A8-CD56-0470-718C2BFD16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604" y="1107440"/>
            <a:ext cx="6076950" cy="2997200"/>
          </a:xfrm>
          <a:prstGeom prst="rect">
            <a:avLst/>
          </a:prstGeom>
        </p:spPr>
      </p:pic>
      <p:pic>
        <p:nvPicPr>
          <p:cNvPr id="4" name="Immagine 3">
            <a:extLst>
              <a:ext uri="{FF2B5EF4-FFF2-40B4-BE49-F238E27FC236}">
                <a16:creationId xmlns:a16="http://schemas.microsoft.com/office/drawing/2014/main" id="{EFD5B81F-4418-8EF2-C0A5-1BC7D8F89F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760470"/>
            <a:ext cx="6120130" cy="3097530"/>
          </a:xfrm>
          <a:prstGeom prst="rect">
            <a:avLst/>
          </a:prstGeom>
        </p:spPr>
      </p:pic>
      <p:sp>
        <p:nvSpPr>
          <p:cNvPr id="6" name="CasellaDiTesto 5">
            <a:extLst>
              <a:ext uri="{FF2B5EF4-FFF2-40B4-BE49-F238E27FC236}">
                <a16:creationId xmlns:a16="http://schemas.microsoft.com/office/drawing/2014/main" id="{6EB50EBB-B024-E0E4-1035-B9A5B07678C3}"/>
              </a:ext>
            </a:extLst>
          </p:cNvPr>
          <p:cNvSpPr txBox="1"/>
          <p:nvPr/>
        </p:nvSpPr>
        <p:spPr>
          <a:xfrm>
            <a:off x="411480" y="1058400"/>
            <a:ext cx="5020056" cy="5709255"/>
          </a:xfrm>
          <a:prstGeom prst="rect">
            <a:avLst/>
          </a:prstGeom>
          <a:noFill/>
        </p:spPr>
        <p:txBody>
          <a:bodyPr wrap="square">
            <a:spAutoFit/>
          </a:bodyPr>
          <a:lstStyle/>
          <a:p>
            <a:pPr algn="just">
              <a:spcAft>
                <a:spcPts val="600"/>
              </a:spcAft>
            </a:pPr>
            <a:r>
              <a:rPr lang="it-IT" sz="2400" dirty="0">
                <a:effectLst/>
                <a:latin typeface="+mj-lt"/>
                <a:ea typeface="Calibri" panose="020F0502020204030204" pitchFamily="34" charset="0"/>
              </a:rPr>
              <a:t>I DB sono suddivisi in Collection (l’equivalente delle relazioni/tabelle di un DBMS relazionale) a loro volta suddivisi in </a:t>
            </a:r>
            <a:r>
              <a:rPr lang="it-IT" sz="2400" kern="100" dirty="0">
                <a:latin typeface="+mj-lt"/>
                <a:ea typeface="Calibri" panose="020F0502020204030204" pitchFamily="34" charset="0"/>
                <a:cs typeface="Times New Roman" panose="02020603050405020304" pitchFamily="18" charset="0"/>
              </a:rPr>
              <a:t>documenti</a:t>
            </a:r>
            <a:r>
              <a:rPr lang="it-IT" sz="2400" dirty="0">
                <a:effectLst/>
                <a:latin typeface="+mj-lt"/>
                <a:ea typeface="Calibri" panose="020F0502020204030204" pitchFamily="34" charset="0"/>
              </a:rPr>
              <a:t> (le </a:t>
            </a:r>
            <a:r>
              <a:rPr lang="it-IT" sz="2400" dirty="0" err="1">
                <a:effectLst/>
                <a:latin typeface="+mj-lt"/>
                <a:ea typeface="Calibri" panose="020F0502020204030204" pitchFamily="34" charset="0"/>
              </a:rPr>
              <a:t>tuple</a:t>
            </a:r>
            <a:r>
              <a:rPr lang="it-IT" sz="2400" dirty="0">
                <a:effectLst/>
                <a:latin typeface="+mj-lt"/>
                <a:ea typeface="Calibri" panose="020F0502020204030204" pitchFamily="34" charset="0"/>
              </a:rPr>
              <a:t>/record per un DBMS relazionale). </a:t>
            </a:r>
            <a:r>
              <a:rPr lang="it-IT" sz="2400" dirty="0" err="1">
                <a:effectLst/>
                <a:latin typeface="+mj-lt"/>
                <a:ea typeface="Calibri" panose="020F0502020204030204" pitchFamily="34" charset="0"/>
              </a:rPr>
              <a:t>MongoDB</a:t>
            </a:r>
            <a:r>
              <a:rPr lang="it-IT" sz="2400" dirty="0">
                <a:effectLst/>
                <a:latin typeface="+mj-lt"/>
                <a:ea typeface="Calibri" panose="020F0502020204030204" pitchFamily="34" charset="0"/>
              </a:rPr>
              <a:t> assegna un id a ciascun documento.</a:t>
            </a:r>
          </a:p>
          <a:p>
            <a:pPr algn="just">
              <a:spcAft>
                <a:spcPts val="600"/>
              </a:spcAft>
            </a:pPr>
            <a:br>
              <a:rPr lang="it-IT" sz="2400" dirty="0">
                <a:effectLst/>
                <a:latin typeface="+mj-lt"/>
                <a:ea typeface="Calibri" panose="020F0502020204030204" pitchFamily="34" charset="0"/>
              </a:rPr>
            </a:br>
            <a:r>
              <a:rPr lang="it-IT" sz="2400" dirty="0">
                <a:effectLst/>
                <a:latin typeface="+mj-lt"/>
                <a:ea typeface="Calibri" panose="020F0502020204030204" pitchFamily="34" charset="0"/>
              </a:rPr>
              <a:t>Su Atlas è necessario, innanzitutto creare un account e un Cluster </a:t>
            </a:r>
            <a:r>
              <a:rPr lang="it-IT" sz="2400" dirty="0">
                <a:latin typeface="+mj-lt"/>
                <a:ea typeface="Calibri" panose="020F0502020204030204" pitchFamily="34" charset="0"/>
              </a:rPr>
              <a:t>definendone</a:t>
            </a:r>
            <a:r>
              <a:rPr lang="it-IT" sz="2400" dirty="0">
                <a:effectLst/>
                <a:latin typeface="+mj-lt"/>
                <a:ea typeface="Calibri" panose="020F0502020204030204" pitchFamily="34" charset="0"/>
              </a:rPr>
              <a:t> la dimensione e l’ubicazione (ed altre caratteristiche che concorrono a definirne il costo). Ogni cluster può contenere più DB. L’entità logica di più alto livello è il Progetto (che può usare più cluster).</a:t>
            </a:r>
            <a:endParaRPr lang="it-IT" sz="2400" dirty="0">
              <a:latin typeface="+mj-lt"/>
            </a:endParaRPr>
          </a:p>
        </p:txBody>
      </p:sp>
    </p:spTree>
    <p:extLst>
      <p:ext uri="{BB962C8B-B14F-4D97-AF65-F5344CB8AC3E}">
        <p14:creationId xmlns:p14="http://schemas.microsoft.com/office/powerpoint/2010/main" val="362340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993B675-C9C5-13BA-BDE9-6F09881372AE}"/>
              </a:ext>
            </a:extLst>
          </p:cNvPr>
          <p:cNvSpPr>
            <a:spLocks noGrp="1"/>
          </p:cNvSpPr>
          <p:nvPr>
            <p:ph type="title" idx="4294967295"/>
          </p:nvPr>
        </p:nvSpPr>
        <p:spPr>
          <a:xfrm>
            <a:off x="1293812" y="1375932"/>
            <a:ext cx="9604375" cy="1058862"/>
          </a:xfrm>
        </p:spPr>
        <p:txBody>
          <a:bodyPr anchor="ctr">
            <a:normAutofit/>
          </a:bodyPr>
          <a:lstStyle/>
          <a:p>
            <a:pPr algn="ctr"/>
            <a:r>
              <a:rPr lang="en-GB" sz="4000" b="1" dirty="0"/>
              <a:t>CLASS DIAGRAM</a:t>
            </a:r>
            <a:br>
              <a:rPr lang="en-GB" sz="4000" b="1" dirty="0"/>
            </a:br>
            <a:r>
              <a:rPr lang="en-GB" sz="2700" b="1" dirty="0"/>
              <a:t>(set </a:t>
            </a:r>
            <a:r>
              <a:rPr lang="en-GB" sz="2700" b="1" dirty="0" err="1"/>
              <a:t>completo</a:t>
            </a:r>
            <a:r>
              <a:rPr lang="en-GB" sz="2700" b="1" dirty="0"/>
              <a:t>)</a:t>
            </a:r>
            <a:endParaRPr lang="it-IT" sz="2700" dirty="0"/>
          </a:p>
        </p:txBody>
      </p:sp>
    </p:spTree>
    <p:extLst>
      <p:ext uri="{BB962C8B-B14F-4D97-AF65-F5344CB8AC3E}">
        <p14:creationId xmlns:p14="http://schemas.microsoft.com/office/powerpoint/2010/main" val="2261191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1B6D75B-8306-D7D7-6D72-7306EEDCA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43" y="1336512"/>
            <a:ext cx="10849357" cy="5521488"/>
          </a:xfrm>
          <a:prstGeom prst="rect">
            <a:avLst/>
          </a:prstGeom>
        </p:spPr>
      </p:pic>
      <p:sp>
        <p:nvSpPr>
          <p:cNvPr id="5" name="Titolo 1">
            <a:extLst>
              <a:ext uri="{FF2B5EF4-FFF2-40B4-BE49-F238E27FC236}">
                <a16:creationId xmlns:a16="http://schemas.microsoft.com/office/drawing/2014/main" id="{9DF25982-6988-99D4-9E21-BAC7B112C6AE}"/>
              </a:ext>
            </a:extLst>
          </p:cNvPr>
          <p:cNvSpPr txBox="1">
            <a:spLocks/>
          </p:cNvSpPr>
          <p:nvPr/>
        </p:nvSpPr>
        <p:spPr>
          <a:xfrm>
            <a:off x="0" y="0"/>
            <a:ext cx="5333161" cy="3609048"/>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endParaRPr lang="it-IT" sz="3000" b="1" cap="none" dirty="0"/>
          </a:p>
          <a:p>
            <a:r>
              <a:rPr lang="it-IT" sz="3000" b="1" cap="none" dirty="0"/>
              <a:t>Visitor</a:t>
            </a:r>
          </a:p>
          <a:p>
            <a:r>
              <a:rPr lang="it-IT" sz="3000" b="1" cap="none" dirty="0" err="1"/>
              <a:t>VisitorGetPrice</a:t>
            </a:r>
            <a:br>
              <a:rPr lang="it-IT" sz="3000" b="1" cap="none" dirty="0"/>
            </a:br>
            <a:r>
              <a:rPr lang="it-IT" sz="3000" b="1" cap="none" dirty="0" err="1"/>
              <a:t>VisitorGetState</a:t>
            </a:r>
            <a:br>
              <a:rPr lang="it-IT" sz="3000" b="1" cap="none" dirty="0"/>
            </a:br>
            <a:r>
              <a:rPr lang="it-IT" sz="3000" b="1" cap="none" dirty="0" err="1"/>
              <a:t>VisitorSetState</a:t>
            </a:r>
            <a:endParaRPr lang="it-IT" sz="3000" b="1" cap="none" dirty="0"/>
          </a:p>
        </p:txBody>
      </p:sp>
    </p:spTree>
    <p:extLst>
      <p:ext uri="{BB962C8B-B14F-4D97-AF65-F5344CB8AC3E}">
        <p14:creationId xmlns:p14="http://schemas.microsoft.com/office/powerpoint/2010/main" val="3862097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D468F30-F0C1-9564-24D3-1ADB7C7BC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268" y="0"/>
            <a:ext cx="6383731" cy="6857311"/>
          </a:xfrm>
          <a:prstGeom prst="rect">
            <a:avLst/>
          </a:prstGeom>
        </p:spPr>
      </p:pic>
      <p:sp>
        <p:nvSpPr>
          <p:cNvPr id="2" name="Titolo 1">
            <a:extLst>
              <a:ext uri="{FF2B5EF4-FFF2-40B4-BE49-F238E27FC236}">
                <a16:creationId xmlns:a16="http://schemas.microsoft.com/office/drawing/2014/main" id="{CBA80000-E902-6B30-E881-9778180AC117}"/>
              </a:ext>
            </a:extLst>
          </p:cNvPr>
          <p:cNvSpPr txBox="1">
            <a:spLocks/>
          </p:cNvSpPr>
          <p:nvPr/>
        </p:nvSpPr>
        <p:spPr>
          <a:xfrm>
            <a:off x="0" y="0"/>
            <a:ext cx="5333161" cy="3609048"/>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r>
              <a:rPr lang="it-IT" sz="3000" b="1" cap="none" dirty="0"/>
              <a:t>Resource</a:t>
            </a:r>
          </a:p>
          <a:p>
            <a:r>
              <a:rPr lang="it-IT" sz="3000" b="1" cap="none" dirty="0" err="1"/>
              <a:t>Calendar</a:t>
            </a:r>
            <a:endParaRPr lang="it-IT" sz="3000" b="1" cap="none" dirty="0"/>
          </a:p>
          <a:p>
            <a:r>
              <a:rPr lang="it-IT" sz="3000" b="1" cap="none" dirty="0"/>
              <a:t>Hall</a:t>
            </a:r>
          </a:p>
          <a:p>
            <a:r>
              <a:rPr lang="it-IT" sz="3000" b="1" cap="none" dirty="0"/>
              <a:t>Room</a:t>
            </a:r>
          </a:p>
        </p:txBody>
      </p:sp>
    </p:spTree>
    <p:extLst>
      <p:ext uri="{BB962C8B-B14F-4D97-AF65-F5344CB8AC3E}">
        <p14:creationId xmlns:p14="http://schemas.microsoft.com/office/powerpoint/2010/main" val="2016916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354A3995-1032-B859-A7A0-430280E04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269" y="-16890"/>
            <a:ext cx="5927731" cy="6874889"/>
          </a:xfrm>
          <a:prstGeom prst="rect">
            <a:avLst/>
          </a:prstGeom>
        </p:spPr>
      </p:pic>
      <p:sp>
        <p:nvSpPr>
          <p:cNvPr id="3" name="Titolo 1">
            <a:extLst>
              <a:ext uri="{FF2B5EF4-FFF2-40B4-BE49-F238E27FC236}">
                <a16:creationId xmlns:a16="http://schemas.microsoft.com/office/drawing/2014/main" id="{3E6598A2-5ACF-2162-98C2-E43B694887DE}"/>
              </a:ext>
            </a:extLst>
          </p:cNvPr>
          <p:cNvSpPr txBox="1">
            <a:spLocks/>
          </p:cNvSpPr>
          <p:nvPr/>
        </p:nvSpPr>
        <p:spPr>
          <a:xfrm>
            <a:off x="0" y="0"/>
            <a:ext cx="5333161" cy="3609048"/>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r>
              <a:rPr lang="it-IT" sz="3000" b="1" cap="none" dirty="0"/>
              <a:t>Event</a:t>
            </a:r>
          </a:p>
          <a:p>
            <a:r>
              <a:rPr lang="it-IT" sz="3000" b="1" cap="none" dirty="0" err="1"/>
              <a:t>EventInfo</a:t>
            </a:r>
            <a:endParaRPr lang="it-IT" sz="3000" b="1" cap="none" dirty="0"/>
          </a:p>
          <a:p>
            <a:r>
              <a:rPr lang="it-IT" sz="3000" b="1" cap="none" dirty="0"/>
              <a:t>Speech</a:t>
            </a:r>
          </a:p>
        </p:txBody>
      </p:sp>
    </p:spTree>
    <p:extLst>
      <p:ext uri="{BB962C8B-B14F-4D97-AF65-F5344CB8AC3E}">
        <p14:creationId xmlns:p14="http://schemas.microsoft.com/office/powerpoint/2010/main" val="2784261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9572083-AACD-48A9-CF4A-2859AA2A16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7777" y="0"/>
            <a:ext cx="8794224" cy="6857999"/>
          </a:xfrm>
          <a:prstGeom prst="rect">
            <a:avLst/>
          </a:prstGeom>
        </p:spPr>
      </p:pic>
      <p:sp>
        <p:nvSpPr>
          <p:cNvPr id="2" name="Titolo 1">
            <a:extLst>
              <a:ext uri="{FF2B5EF4-FFF2-40B4-BE49-F238E27FC236}">
                <a16:creationId xmlns:a16="http://schemas.microsoft.com/office/drawing/2014/main" id="{186C18E0-A7EC-5C93-22DE-F12DF8FFC71C}"/>
              </a:ext>
            </a:extLst>
          </p:cNvPr>
          <p:cNvSpPr txBox="1">
            <a:spLocks/>
          </p:cNvSpPr>
          <p:nvPr/>
        </p:nvSpPr>
        <p:spPr>
          <a:xfrm>
            <a:off x="0" y="0"/>
            <a:ext cx="5333161" cy="3609048"/>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r>
              <a:rPr lang="en-GB" sz="3000" b="1" cap="none" dirty="0" err="1"/>
              <a:t>AbstractService</a:t>
            </a:r>
            <a:endParaRPr lang="en-GB" sz="3000" b="1" cap="none" dirty="0"/>
          </a:p>
          <a:p>
            <a:r>
              <a:rPr lang="en-GB" sz="3000" b="1" cap="none" dirty="0" err="1"/>
              <a:t>CalendarService</a:t>
            </a:r>
            <a:br>
              <a:rPr lang="en-GB" sz="3000" b="1" cap="none" dirty="0"/>
            </a:br>
            <a:r>
              <a:rPr lang="en-GB" sz="3000" b="1" cap="none" dirty="0" err="1"/>
              <a:t>RoomService</a:t>
            </a:r>
            <a:endParaRPr lang="en-GB" sz="3000" b="1" cap="none" dirty="0"/>
          </a:p>
          <a:p>
            <a:r>
              <a:rPr lang="it-IT" sz="3000" b="1" cap="none" dirty="0" err="1"/>
              <a:t>HallService</a:t>
            </a:r>
            <a:br>
              <a:rPr lang="it-IT" sz="3000" b="1" cap="none" dirty="0"/>
            </a:br>
            <a:r>
              <a:rPr lang="it-IT" sz="3000" b="1" cap="none" dirty="0" err="1"/>
              <a:t>EventService</a:t>
            </a:r>
            <a:endParaRPr lang="it-IT" sz="3000" b="1" cap="none" dirty="0"/>
          </a:p>
        </p:txBody>
      </p:sp>
    </p:spTree>
    <p:extLst>
      <p:ext uri="{BB962C8B-B14F-4D97-AF65-F5344CB8AC3E}">
        <p14:creationId xmlns:p14="http://schemas.microsoft.com/office/powerpoint/2010/main" val="1604300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C30CFAC-EDE3-5364-25F6-172E182816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2550" y="0"/>
            <a:ext cx="8798425" cy="6861274"/>
          </a:xfrm>
          <a:prstGeom prst="rect">
            <a:avLst/>
          </a:prstGeom>
        </p:spPr>
      </p:pic>
      <p:sp>
        <p:nvSpPr>
          <p:cNvPr id="2" name="Titolo 1">
            <a:extLst>
              <a:ext uri="{FF2B5EF4-FFF2-40B4-BE49-F238E27FC236}">
                <a16:creationId xmlns:a16="http://schemas.microsoft.com/office/drawing/2014/main" id="{186C18E0-A7EC-5C93-22DE-F12DF8FFC71C}"/>
              </a:ext>
            </a:extLst>
          </p:cNvPr>
          <p:cNvSpPr txBox="1">
            <a:spLocks/>
          </p:cNvSpPr>
          <p:nvPr/>
        </p:nvSpPr>
        <p:spPr>
          <a:xfrm>
            <a:off x="0" y="0"/>
            <a:ext cx="5333161" cy="3609048"/>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r>
              <a:rPr lang="en-GB" sz="3000" b="1" cap="none" dirty="0" err="1"/>
              <a:t>AbstractService</a:t>
            </a:r>
            <a:endParaRPr lang="en-GB" sz="3000" b="1" cap="none" dirty="0"/>
          </a:p>
          <a:p>
            <a:r>
              <a:rPr lang="en-GB" sz="3000" b="1" cap="none" dirty="0" err="1"/>
              <a:t>CalendarService</a:t>
            </a:r>
            <a:br>
              <a:rPr lang="en-GB" sz="3000" b="1" cap="none" dirty="0"/>
            </a:br>
            <a:r>
              <a:rPr lang="en-GB" sz="3000" b="1" cap="none" dirty="0" err="1"/>
              <a:t>RoomService</a:t>
            </a:r>
            <a:endParaRPr lang="en-GB" sz="3000" b="1" cap="none" dirty="0"/>
          </a:p>
          <a:p>
            <a:r>
              <a:rPr lang="it-IT" sz="3000" b="1" cap="none" dirty="0" err="1"/>
              <a:t>HallService</a:t>
            </a:r>
            <a:br>
              <a:rPr lang="it-IT" sz="3000" b="1" cap="none" dirty="0"/>
            </a:br>
            <a:r>
              <a:rPr lang="it-IT" sz="3000" b="1" cap="none" dirty="0" err="1"/>
              <a:t>EventService</a:t>
            </a:r>
            <a:endParaRPr lang="it-IT" sz="3000" b="1" cap="none" dirty="0"/>
          </a:p>
        </p:txBody>
      </p:sp>
    </p:spTree>
    <p:extLst>
      <p:ext uri="{BB962C8B-B14F-4D97-AF65-F5344CB8AC3E}">
        <p14:creationId xmlns:p14="http://schemas.microsoft.com/office/powerpoint/2010/main" val="1499189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F4CEE941-CA3F-A562-7367-EA718490D2A8}"/>
              </a:ext>
            </a:extLst>
          </p:cNvPr>
          <p:cNvSpPr txBox="1">
            <a:spLocks/>
          </p:cNvSpPr>
          <p:nvPr/>
        </p:nvSpPr>
        <p:spPr>
          <a:xfrm>
            <a:off x="0" y="0"/>
            <a:ext cx="5333161" cy="2360821"/>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GB" sz="4000" b="1" dirty="0"/>
              <a:t>CLASS DIAGRAM: </a:t>
            </a:r>
            <a:r>
              <a:rPr lang="en-GB" sz="3000" b="1" cap="none" dirty="0" err="1"/>
              <a:t>RoomController</a:t>
            </a:r>
            <a:endParaRPr lang="en-GB" sz="3000" b="1" cap="none" dirty="0"/>
          </a:p>
          <a:p>
            <a:r>
              <a:rPr lang="en-GB" sz="3000" b="1" cap="none" dirty="0" err="1"/>
              <a:t>HallController</a:t>
            </a:r>
            <a:endParaRPr lang="en-GB" sz="3000" b="1" cap="none" dirty="0"/>
          </a:p>
          <a:p>
            <a:r>
              <a:rPr lang="it-IT" sz="3000" b="1" cap="none" dirty="0" err="1"/>
              <a:t>EventController</a:t>
            </a:r>
            <a:endParaRPr lang="it-IT" sz="3000" b="1" cap="none" dirty="0"/>
          </a:p>
        </p:txBody>
      </p:sp>
      <p:pic>
        <p:nvPicPr>
          <p:cNvPr id="2" name="Immagine 1">
            <a:extLst>
              <a:ext uri="{FF2B5EF4-FFF2-40B4-BE49-F238E27FC236}">
                <a16:creationId xmlns:a16="http://schemas.microsoft.com/office/drawing/2014/main" id="{9A5774B8-6C4A-054F-6968-29269F10A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597" y="0"/>
            <a:ext cx="6306403" cy="6858000"/>
          </a:xfrm>
          <a:prstGeom prst="rect">
            <a:avLst/>
          </a:prstGeom>
        </p:spPr>
      </p:pic>
      <p:sp>
        <p:nvSpPr>
          <p:cNvPr id="4" name="Rettangolo 3">
            <a:extLst>
              <a:ext uri="{FF2B5EF4-FFF2-40B4-BE49-F238E27FC236}">
                <a16:creationId xmlns:a16="http://schemas.microsoft.com/office/drawing/2014/main" id="{638300E1-A615-2299-C4B1-134E76105DC0}"/>
              </a:ext>
            </a:extLst>
          </p:cNvPr>
          <p:cNvSpPr/>
          <p:nvPr/>
        </p:nvSpPr>
        <p:spPr>
          <a:xfrm>
            <a:off x="10701633" y="253825"/>
            <a:ext cx="1230235" cy="228600"/>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76ABC3B1-F6A0-42C2-F01C-9893BC079056}"/>
              </a:ext>
            </a:extLst>
          </p:cNvPr>
          <p:cNvSpPr/>
          <p:nvPr/>
        </p:nvSpPr>
        <p:spPr>
          <a:xfrm>
            <a:off x="10596529" y="2537197"/>
            <a:ext cx="1230235" cy="228600"/>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8EDEE536-A260-03EC-D44C-4BE6AA94F9C1}"/>
              </a:ext>
            </a:extLst>
          </p:cNvPr>
          <p:cNvSpPr/>
          <p:nvPr/>
        </p:nvSpPr>
        <p:spPr>
          <a:xfrm>
            <a:off x="10688492" y="5178182"/>
            <a:ext cx="1230235" cy="228600"/>
          </a:xfrm>
          <a:prstGeom prst="rect">
            <a:avLst/>
          </a:prstGeom>
          <a:solidFill>
            <a:srgbClr val="FF0000">
              <a:alpha val="1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53612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F4CEE941-CA3F-A562-7367-EA718490D2A8}"/>
              </a:ext>
            </a:extLst>
          </p:cNvPr>
          <p:cNvSpPr txBox="1">
            <a:spLocks/>
          </p:cNvSpPr>
          <p:nvPr/>
        </p:nvSpPr>
        <p:spPr>
          <a:xfrm>
            <a:off x="0" y="0"/>
            <a:ext cx="5543554" cy="3706152"/>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pPr>
            <a:r>
              <a:rPr lang="en-GB" sz="4000" b="1" cap="none" dirty="0"/>
              <a:t>CLASS DIAGRAM: </a:t>
            </a:r>
            <a:r>
              <a:rPr lang="en-GB" sz="3000" b="1" cap="none" dirty="0" err="1"/>
              <a:t>WResource</a:t>
            </a:r>
            <a:endParaRPr lang="en-GB" sz="3000" b="1" cap="none" dirty="0"/>
          </a:p>
          <a:p>
            <a:pPr>
              <a:lnSpc>
                <a:spcPct val="100000"/>
              </a:lnSpc>
            </a:pPr>
            <a:r>
              <a:rPr lang="en-GB" sz="3000" b="1" cap="none" dirty="0" err="1"/>
              <a:t>WCalendar</a:t>
            </a:r>
            <a:endParaRPr lang="en-GB" sz="3000" b="1" cap="none" dirty="0"/>
          </a:p>
          <a:p>
            <a:pPr>
              <a:lnSpc>
                <a:spcPct val="100000"/>
              </a:lnSpc>
            </a:pPr>
            <a:r>
              <a:rPr lang="en-GB" sz="3000" b="1" cap="none" dirty="0" err="1"/>
              <a:t>WHall</a:t>
            </a:r>
            <a:endParaRPr lang="en-GB" sz="3000" b="1" cap="none" dirty="0"/>
          </a:p>
          <a:p>
            <a:pPr>
              <a:lnSpc>
                <a:spcPct val="100000"/>
              </a:lnSpc>
            </a:pPr>
            <a:r>
              <a:rPr lang="en-GB" sz="3000" b="1" cap="none" dirty="0" err="1"/>
              <a:t>WRoom</a:t>
            </a:r>
            <a:endParaRPr lang="it-IT" sz="3000" b="1" cap="none" dirty="0"/>
          </a:p>
        </p:txBody>
      </p:sp>
      <p:pic>
        <p:nvPicPr>
          <p:cNvPr id="2" name="Immagine 1">
            <a:extLst>
              <a:ext uri="{FF2B5EF4-FFF2-40B4-BE49-F238E27FC236}">
                <a16:creationId xmlns:a16="http://schemas.microsoft.com/office/drawing/2014/main" id="{151199A8-717E-A8C4-F8A1-A4357B2ED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018" y="0"/>
            <a:ext cx="5028640" cy="6859466"/>
          </a:xfrm>
          <a:prstGeom prst="rect">
            <a:avLst/>
          </a:prstGeom>
        </p:spPr>
      </p:pic>
    </p:spTree>
    <p:extLst>
      <p:ext uri="{BB962C8B-B14F-4D97-AF65-F5344CB8AC3E}">
        <p14:creationId xmlns:p14="http://schemas.microsoft.com/office/powerpoint/2010/main" val="250439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8932575-25AE-4BCB-7DC3-E4E4091F8B69}"/>
              </a:ext>
            </a:extLst>
          </p:cNvPr>
          <p:cNvSpPr>
            <a:spLocks noGrp="1"/>
          </p:cNvSpPr>
          <p:nvPr>
            <p:ph type="title"/>
          </p:nvPr>
        </p:nvSpPr>
        <p:spPr>
          <a:xfrm>
            <a:off x="0" y="0"/>
            <a:ext cx="12192000" cy="1058862"/>
          </a:xfrm>
        </p:spPr>
        <p:txBody>
          <a:bodyPr anchor="ctr">
            <a:normAutofit/>
          </a:bodyPr>
          <a:lstStyle/>
          <a:p>
            <a:pPr algn="ctr"/>
            <a:r>
              <a:rPr lang="en-GB" sz="4400" b="1" dirty="0"/>
              <a:t>Informal Deployment Diagram</a:t>
            </a:r>
            <a:endParaRPr lang="it-IT" sz="4400" b="1" dirty="0"/>
          </a:p>
        </p:txBody>
      </p:sp>
      <p:pic>
        <p:nvPicPr>
          <p:cNvPr id="6" name="Segnaposto contenuto 4" descr="Immagine che contiene schermata, diagramma, testo&#10;&#10;Descrizione generata automaticamente">
            <a:extLst>
              <a:ext uri="{FF2B5EF4-FFF2-40B4-BE49-F238E27FC236}">
                <a16:creationId xmlns:a16="http://schemas.microsoft.com/office/drawing/2014/main" id="{45396151-3A50-AFF4-8487-E60FB0C5910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69388" y="1058862"/>
            <a:ext cx="8565961" cy="5404894"/>
          </a:xfrm>
          <a:prstGeom prst="rect">
            <a:avLst/>
          </a:prstGeom>
          <a:noFill/>
          <a:ln>
            <a:noFill/>
          </a:ln>
        </p:spPr>
      </p:pic>
    </p:spTree>
    <p:extLst>
      <p:ext uri="{BB962C8B-B14F-4D97-AF65-F5344CB8AC3E}">
        <p14:creationId xmlns:p14="http://schemas.microsoft.com/office/powerpoint/2010/main" val="2969210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1E43A3A-409B-199C-4366-41BDF4EF0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867" y="0"/>
            <a:ext cx="6625133" cy="6860910"/>
          </a:xfrm>
          <a:prstGeom prst="rect">
            <a:avLst/>
          </a:prstGeom>
        </p:spPr>
      </p:pic>
      <p:sp>
        <p:nvSpPr>
          <p:cNvPr id="2" name="Titolo 1">
            <a:extLst>
              <a:ext uri="{FF2B5EF4-FFF2-40B4-BE49-F238E27FC236}">
                <a16:creationId xmlns:a16="http://schemas.microsoft.com/office/drawing/2014/main" id="{C482472B-B5C4-D1FB-049B-7E6689BA936E}"/>
              </a:ext>
            </a:extLst>
          </p:cNvPr>
          <p:cNvSpPr txBox="1">
            <a:spLocks/>
          </p:cNvSpPr>
          <p:nvPr/>
        </p:nvSpPr>
        <p:spPr>
          <a:xfrm>
            <a:off x="0" y="0"/>
            <a:ext cx="5543554" cy="3706152"/>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pPr>
            <a:r>
              <a:rPr lang="en-GB" sz="4000" b="1" cap="none" dirty="0"/>
              <a:t>CLASS DIAGRAM: </a:t>
            </a:r>
            <a:r>
              <a:rPr lang="en-GB" sz="3000" b="1" cap="none" dirty="0" err="1"/>
              <a:t>WEvent</a:t>
            </a:r>
            <a:endParaRPr lang="en-GB" sz="3000" b="1" cap="none" dirty="0"/>
          </a:p>
          <a:p>
            <a:pPr>
              <a:lnSpc>
                <a:spcPct val="100000"/>
              </a:lnSpc>
            </a:pPr>
            <a:r>
              <a:rPr lang="en-GB" sz="3000" b="1" cap="none" dirty="0" err="1"/>
              <a:t>WEventRest</a:t>
            </a:r>
            <a:endParaRPr lang="en-GB" sz="3000" b="1" cap="none" dirty="0"/>
          </a:p>
          <a:p>
            <a:pPr>
              <a:lnSpc>
                <a:spcPct val="100000"/>
              </a:lnSpc>
            </a:pPr>
            <a:r>
              <a:rPr lang="en-GB" sz="3000" b="1" cap="none" dirty="0" err="1"/>
              <a:t>WEventLayout</a:t>
            </a:r>
            <a:endParaRPr lang="en-GB" sz="3000" b="1" cap="none" dirty="0"/>
          </a:p>
          <a:p>
            <a:pPr>
              <a:lnSpc>
                <a:spcPct val="100000"/>
              </a:lnSpc>
            </a:pPr>
            <a:r>
              <a:rPr lang="en-GB" sz="3000" b="1" cap="none" dirty="0" err="1"/>
              <a:t>WHall</a:t>
            </a:r>
            <a:endParaRPr lang="it-IT" sz="3000" b="1" cap="none" dirty="0"/>
          </a:p>
        </p:txBody>
      </p:sp>
    </p:spTree>
    <p:extLst>
      <p:ext uri="{BB962C8B-B14F-4D97-AF65-F5344CB8AC3E}">
        <p14:creationId xmlns:p14="http://schemas.microsoft.com/office/powerpoint/2010/main" val="2204009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1AFFCBF-8918-A323-ED1F-5C978BE28287}"/>
              </a:ext>
            </a:extLst>
          </p:cNvPr>
          <p:cNvSpPr txBox="1">
            <a:spLocks/>
          </p:cNvSpPr>
          <p:nvPr/>
        </p:nvSpPr>
        <p:spPr>
          <a:xfrm>
            <a:off x="0" y="0"/>
            <a:ext cx="5931972" cy="3706152"/>
          </a:xfrm>
          <a:prstGeom prst="rect">
            <a:avLst/>
          </a:prstGeom>
        </p:spPr>
        <p:txBody>
          <a:bodyPr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pPr>
            <a:r>
              <a:rPr lang="en-GB" sz="4000" b="1" cap="none" dirty="0"/>
              <a:t>CLASS DIAGRAM: </a:t>
            </a:r>
            <a:r>
              <a:rPr lang="en-GB" sz="3000" b="1" cap="none" dirty="0" err="1"/>
              <a:t>ResponsabileApplication</a:t>
            </a:r>
            <a:endParaRPr lang="en-GB" sz="3000" b="1" cap="none" dirty="0"/>
          </a:p>
          <a:p>
            <a:pPr>
              <a:lnSpc>
                <a:spcPct val="100000"/>
              </a:lnSpc>
            </a:pPr>
            <a:r>
              <a:rPr lang="en-GB" sz="3000" b="1" cap="none" dirty="0" err="1"/>
              <a:t>RecepionistApplication</a:t>
            </a:r>
            <a:endParaRPr lang="en-GB" sz="3000" b="1" cap="none" dirty="0"/>
          </a:p>
          <a:p>
            <a:pPr>
              <a:lnSpc>
                <a:spcPct val="100000"/>
              </a:lnSpc>
            </a:pPr>
            <a:r>
              <a:rPr lang="en-GB" sz="3000" b="1" cap="none" dirty="0" err="1"/>
              <a:t>ServerApplication</a:t>
            </a:r>
            <a:endParaRPr lang="en-GB" sz="3000" b="1" cap="none" dirty="0"/>
          </a:p>
          <a:p>
            <a:pPr>
              <a:lnSpc>
                <a:spcPct val="100000"/>
              </a:lnSpc>
            </a:pPr>
            <a:r>
              <a:rPr lang="en-GB" sz="3000" b="1" cap="none" dirty="0"/>
              <a:t>Menu</a:t>
            </a:r>
            <a:endParaRPr lang="it-IT" sz="3000" b="1" cap="none" dirty="0"/>
          </a:p>
        </p:txBody>
      </p:sp>
      <p:pic>
        <p:nvPicPr>
          <p:cNvPr id="3" name="Immagine 2">
            <a:extLst>
              <a:ext uri="{FF2B5EF4-FFF2-40B4-BE49-F238E27FC236}">
                <a16:creationId xmlns:a16="http://schemas.microsoft.com/office/drawing/2014/main" id="{462B0676-8A62-3147-1613-94C05CF09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205" y="-28845"/>
            <a:ext cx="7108644" cy="6886845"/>
          </a:xfrm>
          <a:prstGeom prst="rect">
            <a:avLst/>
          </a:prstGeom>
        </p:spPr>
      </p:pic>
      <p:pic>
        <p:nvPicPr>
          <p:cNvPr id="5" name="Immagine 4">
            <a:extLst>
              <a:ext uri="{FF2B5EF4-FFF2-40B4-BE49-F238E27FC236}">
                <a16:creationId xmlns:a16="http://schemas.microsoft.com/office/drawing/2014/main" id="{B2C8E613-351D-A8B8-AFEE-9B6E03F5601A}"/>
              </a:ext>
            </a:extLst>
          </p:cNvPr>
          <p:cNvPicPr>
            <a:picLocks noChangeAspect="1"/>
          </p:cNvPicPr>
          <p:nvPr/>
        </p:nvPicPr>
        <p:blipFill>
          <a:blip r:embed="rId4"/>
          <a:stretch>
            <a:fillRect/>
          </a:stretch>
        </p:blipFill>
        <p:spPr>
          <a:xfrm>
            <a:off x="306832" y="5124132"/>
            <a:ext cx="4237736" cy="1699048"/>
          </a:xfrm>
          <a:prstGeom prst="rect">
            <a:avLst/>
          </a:prstGeom>
        </p:spPr>
      </p:pic>
      <p:sp>
        <p:nvSpPr>
          <p:cNvPr id="6" name="CasellaDiTesto 5">
            <a:extLst>
              <a:ext uri="{FF2B5EF4-FFF2-40B4-BE49-F238E27FC236}">
                <a16:creationId xmlns:a16="http://schemas.microsoft.com/office/drawing/2014/main" id="{989C5B95-2899-6A87-FDF0-05F6635C3BD9}"/>
              </a:ext>
            </a:extLst>
          </p:cNvPr>
          <p:cNvSpPr txBox="1"/>
          <p:nvPr/>
        </p:nvSpPr>
        <p:spPr>
          <a:xfrm>
            <a:off x="306832" y="3554472"/>
            <a:ext cx="4626864" cy="1569660"/>
          </a:xfrm>
          <a:prstGeom prst="rect">
            <a:avLst/>
          </a:prstGeom>
          <a:noFill/>
        </p:spPr>
        <p:txBody>
          <a:bodyPr wrap="square">
            <a:spAutoFit/>
          </a:bodyPr>
          <a:lstStyle/>
          <a:p>
            <a:pPr algn="just">
              <a:spcAft>
                <a:spcPts val="600"/>
              </a:spcAft>
            </a:pPr>
            <a:r>
              <a:rPr lang="it-IT" sz="2400" dirty="0" err="1">
                <a:effectLst/>
                <a:latin typeface="+mj-lt"/>
                <a:ea typeface="Calibri" panose="020F0502020204030204" pitchFamily="34" charset="0"/>
              </a:rPr>
              <a:t>JavaFX</a:t>
            </a:r>
            <a:r>
              <a:rPr lang="it-IT" sz="2400" dirty="0">
                <a:effectLst/>
                <a:latin typeface="+mj-lt"/>
                <a:ea typeface="Calibri" panose="020F0502020204030204" pitchFamily="34" charset="0"/>
              </a:rPr>
              <a:t> non consente l’esecuzione di più </a:t>
            </a:r>
            <a:r>
              <a:rPr lang="it-IT" sz="2400" dirty="0" err="1">
                <a:effectLst/>
                <a:latin typeface="+mj-lt"/>
                <a:ea typeface="Calibri" panose="020F0502020204030204" pitchFamily="34" charset="0"/>
              </a:rPr>
              <a:t>applicationi</a:t>
            </a:r>
            <a:r>
              <a:rPr lang="it-IT" sz="2400" dirty="0">
                <a:effectLst/>
                <a:latin typeface="+mj-lt"/>
                <a:ea typeface="Calibri" panose="020F0502020204030204" pitchFamily="34" charset="0"/>
              </a:rPr>
              <a:t> sulla stessa JVM: uno dei due client viene lanciato da terminale con il seguente </a:t>
            </a:r>
            <a:r>
              <a:rPr lang="it-IT" sz="2400" dirty="0" err="1">
                <a:effectLst/>
                <a:latin typeface="+mj-lt"/>
                <a:ea typeface="Calibri" panose="020F0502020204030204" pitchFamily="34" charset="0"/>
              </a:rPr>
              <a:t>bat</a:t>
            </a:r>
            <a:r>
              <a:rPr lang="it-IT" sz="2400" dirty="0">
                <a:effectLst/>
                <a:latin typeface="+mj-lt"/>
                <a:ea typeface="Calibri" panose="020F0502020204030204" pitchFamily="34" charset="0"/>
              </a:rPr>
              <a:t>.</a:t>
            </a:r>
            <a:endParaRPr lang="it-IT" sz="2400" dirty="0">
              <a:latin typeface="+mj-lt"/>
            </a:endParaRPr>
          </a:p>
        </p:txBody>
      </p:sp>
    </p:spTree>
    <p:extLst>
      <p:ext uri="{BB962C8B-B14F-4D97-AF65-F5344CB8AC3E}">
        <p14:creationId xmlns:p14="http://schemas.microsoft.com/office/powerpoint/2010/main" val="1580696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DC232BE-5481-D1A9-BE9A-4071021D42B5}"/>
              </a:ext>
            </a:extLst>
          </p:cNvPr>
          <p:cNvSpPr txBox="1">
            <a:spLocks/>
          </p:cNvSpPr>
          <p:nvPr/>
        </p:nvSpPr>
        <p:spPr>
          <a:xfrm>
            <a:off x="0" y="0"/>
            <a:ext cx="5543554" cy="3706152"/>
          </a:xfrm>
          <a:prstGeom prst="rect">
            <a:avLst/>
          </a:prstGeom>
        </p:spPr>
        <p:txBody>
          <a:bodyPr tIns="7200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nSpc>
                <a:spcPct val="100000"/>
              </a:lnSpc>
            </a:pPr>
            <a:r>
              <a:rPr lang="en-GB" sz="4000" b="1" cap="none" dirty="0"/>
              <a:t>CLASS DIAGRAM: </a:t>
            </a:r>
            <a:r>
              <a:rPr lang="en-GB" sz="3000" b="1" cap="none" dirty="0" err="1"/>
              <a:t>AppConfig</a:t>
            </a:r>
            <a:endParaRPr lang="it-IT" sz="3000" b="1" cap="none" dirty="0"/>
          </a:p>
        </p:txBody>
      </p:sp>
      <p:pic>
        <p:nvPicPr>
          <p:cNvPr id="2" name="Immagine 1">
            <a:extLst>
              <a:ext uri="{FF2B5EF4-FFF2-40B4-BE49-F238E27FC236}">
                <a16:creationId xmlns:a16="http://schemas.microsoft.com/office/drawing/2014/main" id="{8196D638-E988-1493-AEC9-CA45C7937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710" y="794052"/>
            <a:ext cx="7516242" cy="6074290"/>
          </a:xfrm>
          <a:prstGeom prst="rect">
            <a:avLst/>
          </a:prstGeom>
        </p:spPr>
      </p:pic>
      <p:sp>
        <p:nvSpPr>
          <p:cNvPr id="5" name="Rettangolo 4">
            <a:extLst>
              <a:ext uri="{FF2B5EF4-FFF2-40B4-BE49-F238E27FC236}">
                <a16:creationId xmlns:a16="http://schemas.microsoft.com/office/drawing/2014/main" id="{77029735-A198-4B50-82D3-AC64415CC388}"/>
              </a:ext>
            </a:extLst>
          </p:cNvPr>
          <p:cNvSpPr/>
          <p:nvPr/>
        </p:nvSpPr>
        <p:spPr>
          <a:xfrm>
            <a:off x="4672710" y="3035808"/>
            <a:ext cx="1975738" cy="539496"/>
          </a:xfrm>
          <a:prstGeom prst="rect">
            <a:avLst/>
          </a:prstGeom>
          <a:solidFill>
            <a:schemeClr val="accent1">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6969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B6AF189-2A3C-8494-8E02-3F8CE1FC9337}"/>
              </a:ext>
            </a:extLst>
          </p:cNvPr>
          <p:cNvSpPr>
            <a:spLocks noGrp="1"/>
          </p:cNvSpPr>
          <p:nvPr>
            <p:ph type="title"/>
          </p:nvPr>
        </p:nvSpPr>
        <p:spPr>
          <a:xfrm>
            <a:off x="0" y="0"/>
            <a:ext cx="12192000" cy="1058862"/>
          </a:xfrm>
        </p:spPr>
        <p:txBody>
          <a:bodyPr anchor="ctr">
            <a:normAutofit/>
          </a:bodyPr>
          <a:lstStyle/>
          <a:p>
            <a:pPr algn="ctr"/>
            <a:r>
              <a:rPr lang="en-GB" sz="4000" b="1" dirty="0"/>
              <a:t>EARLY ARCHITECTURE DESIGN</a:t>
            </a:r>
            <a:endParaRPr lang="it-IT" sz="4000" b="1" dirty="0"/>
          </a:p>
        </p:txBody>
      </p:sp>
      <p:pic>
        <p:nvPicPr>
          <p:cNvPr id="6" name="Segnaposto contenuto 7" descr="Immagine che contiene testo, diagramma, linea, Diagramma&#10;&#10;Descrizione generata automaticamente">
            <a:extLst>
              <a:ext uri="{FF2B5EF4-FFF2-40B4-BE49-F238E27FC236}">
                <a16:creationId xmlns:a16="http://schemas.microsoft.com/office/drawing/2014/main" id="{F2F965D0-12E2-2E29-63A0-E5F71FF1375A}"/>
              </a:ext>
            </a:extLst>
          </p:cNvPr>
          <p:cNvPicPr>
            <a:picLocks noGrp="1" noChangeAspect="1"/>
          </p:cNvPicPr>
          <p:nvPr>
            <p:ph sz="half" idx="2"/>
          </p:nvPr>
        </p:nvPicPr>
        <p:blipFill>
          <a:blip r:embed="rId3"/>
          <a:stretch>
            <a:fillRect/>
          </a:stretch>
        </p:blipFill>
        <p:spPr>
          <a:xfrm>
            <a:off x="5371172" y="1058862"/>
            <a:ext cx="6471514" cy="4990202"/>
          </a:xfrm>
          <a:prstGeom prst="rect">
            <a:avLst/>
          </a:prstGeom>
        </p:spPr>
      </p:pic>
      <p:sp>
        <p:nvSpPr>
          <p:cNvPr id="7" name="Segnaposto contenuto 2">
            <a:extLst>
              <a:ext uri="{FF2B5EF4-FFF2-40B4-BE49-F238E27FC236}">
                <a16:creationId xmlns:a16="http://schemas.microsoft.com/office/drawing/2014/main" id="{59742254-3FDF-F93C-8374-F0A458A08220}"/>
              </a:ext>
            </a:extLst>
          </p:cNvPr>
          <p:cNvSpPr>
            <a:spLocks noGrp="1"/>
          </p:cNvSpPr>
          <p:nvPr>
            <p:ph sz="half" idx="1"/>
          </p:nvPr>
        </p:nvSpPr>
        <p:spPr>
          <a:xfrm>
            <a:off x="0" y="1319472"/>
            <a:ext cx="4704511" cy="4649732"/>
          </a:xfrm>
        </p:spPr>
        <p:txBody>
          <a:bodyPr>
            <a:normAutofit/>
          </a:bodyPr>
          <a:lstStyle/>
          <a:p>
            <a:r>
              <a:rPr lang="en-GB" sz="2800" dirty="0"/>
              <a:t>2 layers: Client- Server</a:t>
            </a:r>
          </a:p>
          <a:p>
            <a:r>
              <a:rPr lang="en-GB" sz="2400" dirty="0" err="1"/>
              <a:t>Comunicazione</a:t>
            </a:r>
            <a:r>
              <a:rPr lang="en-GB" sz="2800" dirty="0"/>
              <a:t> con </a:t>
            </a:r>
            <a:r>
              <a:rPr lang="en-GB" sz="2800" dirty="0" err="1"/>
              <a:t>SpringBoot</a:t>
            </a:r>
            <a:endParaRPr lang="en-GB" sz="2800" dirty="0"/>
          </a:p>
          <a:p>
            <a:r>
              <a:rPr lang="en-GB" sz="2800" dirty="0"/>
              <a:t>RESTful:</a:t>
            </a:r>
          </a:p>
          <a:p>
            <a:pPr lvl="1"/>
            <a:r>
              <a:rPr lang="en-GB" sz="2400" dirty="0" err="1"/>
              <a:t>Richieste</a:t>
            </a:r>
            <a:r>
              <a:rPr lang="en-GB" sz="2400" dirty="0"/>
              <a:t> </a:t>
            </a:r>
            <a:r>
              <a:rPr lang="en-GB" sz="2400" dirty="0" err="1"/>
              <a:t>gestite</a:t>
            </a:r>
            <a:r>
              <a:rPr lang="en-GB" sz="2400" dirty="0"/>
              <a:t> </a:t>
            </a:r>
            <a:r>
              <a:rPr lang="en-GB" sz="2400" dirty="0" err="1"/>
              <a:t>tramite</a:t>
            </a:r>
            <a:r>
              <a:rPr lang="en-GB" sz="2400" dirty="0"/>
              <a:t> HTTP</a:t>
            </a:r>
          </a:p>
          <a:p>
            <a:pPr lvl="1"/>
            <a:r>
              <a:rPr lang="en-GB" sz="2400" dirty="0" err="1"/>
              <a:t>Comunicazioni</a:t>
            </a:r>
            <a:r>
              <a:rPr lang="en-GB" sz="2400" dirty="0"/>
              <a:t> stateless</a:t>
            </a:r>
          </a:p>
          <a:p>
            <a:pPr lvl="1"/>
            <a:r>
              <a:rPr lang="en-GB" sz="2400" dirty="0" err="1"/>
              <a:t>Trasmissioni</a:t>
            </a:r>
            <a:r>
              <a:rPr lang="en-GB" sz="2400" dirty="0"/>
              <a:t> </a:t>
            </a:r>
            <a:r>
              <a:rPr lang="en-GB" sz="2400" dirty="0" err="1"/>
              <a:t>risorse</a:t>
            </a:r>
            <a:r>
              <a:rPr lang="en-GB" sz="2400" dirty="0"/>
              <a:t> complete</a:t>
            </a:r>
          </a:p>
          <a:p>
            <a:pPr lvl="1"/>
            <a:r>
              <a:rPr lang="en-GB" sz="2400" dirty="0" err="1"/>
              <a:t>Informazioni</a:t>
            </a:r>
            <a:r>
              <a:rPr lang="en-GB" sz="2400" dirty="0"/>
              <a:t> in forma standard</a:t>
            </a:r>
          </a:p>
          <a:p>
            <a:endParaRPr lang="en-GB" sz="2800" dirty="0"/>
          </a:p>
          <a:p>
            <a:endParaRPr lang="it-IT" sz="2800" dirty="0"/>
          </a:p>
        </p:txBody>
      </p:sp>
    </p:spTree>
    <p:extLst>
      <p:ext uri="{BB962C8B-B14F-4D97-AF65-F5344CB8AC3E}">
        <p14:creationId xmlns:p14="http://schemas.microsoft.com/office/powerpoint/2010/main" val="101136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E471CDEB-A1C7-A7C1-7BAC-86ED5EF31F4C}"/>
              </a:ext>
            </a:extLst>
          </p:cNvPr>
          <p:cNvSpPr txBox="1"/>
          <p:nvPr/>
        </p:nvSpPr>
        <p:spPr>
          <a:xfrm>
            <a:off x="576000" y="1800000"/>
            <a:ext cx="4915593" cy="1323439"/>
          </a:xfrm>
          <a:prstGeom prst="rect">
            <a:avLst/>
          </a:prstGeom>
          <a:noFill/>
        </p:spPr>
        <p:txBody>
          <a:bodyPr wrap="square" rtlCol="0">
            <a:spAutoFit/>
          </a:bodyPr>
          <a:lstStyle/>
          <a:p>
            <a:pPr algn="ctr"/>
            <a:r>
              <a:rPr lang="en-GB" sz="4000" b="1" dirty="0"/>
              <a:t>DEPLOYMENT VIEW</a:t>
            </a:r>
            <a:endParaRPr lang="it-IT" sz="4000" b="1" dirty="0"/>
          </a:p>
        </p:txBody>
      </p:sp>
      <p:pic>
        <p:nvPicPr>
          <p:cNvPr id="4" name="Immagine 3" descr="Immagine che contiene diagramma, testo, Disegno tecnico, Piano&#10;&#10;Descrizione generata automaticamente">
            <a:extLst>
              <a:ext uri="{FF2B5EF4-FFF2-40B4-BE49-F238E27FC236}">
                <a16:creationId xmlns:a16="http://schemas.microsoft.com/office/drawing/2014/main" id="{8AC0772E-B39D-10C6-78EA-63DFC91C4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5702" y="48870"/>
            <a:ext cx="5201616" cy="6760253"/>
          </a:xfrm>
          <a:prstGeom prst="rect">
            <a:avLst/>
          </a:prstGeom>
          <a:noFill/>
          <a:ln>
            <a:noFill/>
          </a:ln>
        </p:spPr>
      </p:pic>
    </p:spTree>
    <p:extLst>
      <p:ext uri="{BB962C8B-B14F-4D97-AF65-F5344CB8AC3E}">
        <p14:creationId xmlns:p14="http://schemas.microsoft.com/office/powerpoint/2010/main" val="320996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Segnaposto contenuto 4" descr="Immagine che contiene diagramma, Disegno tecnico, Piano, schematico&#10;&#10;Descrizione generata automaticamente">
            <a:extLst>
              <a:ext uri="{FF2B5EF4-FFF2-40B4-BE49-F238E27FC236}">
                <a16:creationId xmlns:a16="http://schemas.microsoft.com/office/drawing/2014/main" id="{A673A6C3-5B25-B649-6688-A16EED0A0CB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19834" y="151253"/>
            <a:ext cx="6795841" cy="6555494"/>
          </a:xfrm>
          <a:prstGeom prst="rect">
            <a:avLst/>
          </a:prstGeom>
          <a:noFill/>
          <a:ln>
            <a:noFill/>
          </a:ln>
        </p:spPr>
      </p:pic>
      <p:sp>
        <p:nvSpPr>
          <p:cNvPr id="6" name="CasellaDiTesto 5">
            <a:extLst>
              <a:ext uri="{FF2B5EF4-FFF2-40B4-BE49-F238E27FC236}">
                <a16:creationId xmlns:a16="http://schemas.microsoft.com/office/drawing/2014/main" id="{E471CDEB-A1C7-A7C1-7BAC-86ED5EF31F4C}"/>
              </a:ext>
            </a:extLst>
          </p:cNvPr>
          <p:cNvSpPr txBox="1"/>
          <p:nvPr/>
        </p:nvSpPr>
        <p:spPr>
          <a:xfrm>
            <a:off x="0" y="1800000"/>
            <a:ext cx="5319834" cy="1323439"/>
          </a:xfrm>
          <a:prstGeom prst="rect">
            <a:avLst/>
          </a:prstGeom>
          <a:noFill/>
        </p:spPr>
        <p:txBody>
          <a:bodyPr wrap="square" rtlCol="0">
            <a:spAutoFit/>
          </a:bodyPr>
          <a:lstStyle/>
          <a:p>
            <a:pPr algn="ctr"/>
            <a:r>
              <a:rPr lang="en-GB" sz="4000" b="1" dirty="0"/>
              <a:t>FUNCTIONALITY VIEW</a:t>
            </a:r>
            <a:endParaRPr lang="it-IT" sz="4000" b="1" dirty="0"/>
          </a:p>
        </p:txBody>
      </p:sp>
      <p:sp>
        <p:nvSpPr>
          <p:cNvPr id="4" name="Casella di testo 2">
            <a:extLst>
              <a:ext uri="{FF2B5EF4-FFF2-40B4-BE49-F238E27FC236}">
                <a16:creationId xmlns:a16="http://schemas.microsoft.com/office/drawing/2014/main" id="{3AF9FC93-0E03-4B54-7C3E-7F0F3D68D258}"/>
              </a:ext>
            </a:extLst>
          </p:cNvPr>
          <p:cNvSpPr txBox="1">
            <a:spLocks noChangeArrowheads="1"/>
          </p:cNvSpPr>
          <p:nvPr/>
        </p:nvSpPr>
        <p:spPr bwMode="auto">
          <a:xfrm>
            <a:off x="10955566" y="5441454"/>
            <a:ext cx="1041400" cy="465455"/>
          </a:xfrm>
          <a:prstGeom prst="rect">
            <a:avLst/>
          </a:prstGeom>
          <a:solidFill>
            <a:schemeClr val="bg1"/>
          </a:solidFill>
          <a:ln w="9525">
            <a:noFill/>
            <a:miter lim="800000"/>
            <a:headEnd/>
            <a:tailEnd/>
          </a:ln>
        </p:spPr>
        <p:txBody>
          <a:bodyPr rot="0" vert="horz" wrap="square" lIns="0" tIns="45720" rIns="0" bIns="45720" anchor="t" anchorCtr="0">
            <a:noAutofit/>
          </a:bodyPr>
          <a:lstStyle/>
          <a:p>
            <a:pPr>
              <a:lnSpc>
                <a:spcPct val="107000"/>
              </a:lnSpc>
              <a:spcAft>
                <a:spcPts val="800"/>
              </a:spcAft>
            </a:pPr>
            <a:r>
              <a:rPr lang="it-IT" sz="700" b="1" kern="100">
                <a:effectLst/>
                <a:latin typeface="Calibri" panose="020F0502020204030204" pitchFamily="34" charset="0"/>
                <a:ea typeface="Calibri" panose="020F0502020204030204" pitchFamily="34" charset="0"/>
                <a:cs typeface="Calibri" panose="020F0502020204030204" pitchFamily="34" charset="0"/>
              </a:rPr>
              <a:t>1° versione: Google GSON</a:t>
            </a:r>
            <a:endParaRPr lang="it-IT"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700" b="1" kern="100">
                <a:effectLst/>
                <a:latin typeface="Calibri" panose="020F0502020204030204" pitchFamily="34" charset="0"/>
                <a:ea typeface="Calibri" panose="020F0502020204030204" pitchFamily="34" charset="0"/>
                <a:cs typeface="Calibri" panose="020F0502020204030204" pitchFamily="34" charset="0"/>
              </a:rPr>
              <a:t>2° versione: </a:t>
            </a:r>
            <a:r>
              <a:rPr lang="en-US" sz="700" b="1" kern="100">
                <a:effectLst/>
                <a:latin typeface="Calibri" panose="020F0502020204030204" pitchFamily="34" charset="0"/>
                <a:ea typeface="Calibri" panose="020F0502020204030204" pitchFamily="34" charset="0"/>
                <a:cs typeface="Calibri" panose="020F0502020204030204" pitchFamily="34" charset="0"/>
              </a:rPr>
              <a:t>MongoDB</a:t>
            </a:r>
            <a:endParaRPr lang="it-IT"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sella di testo 2">
            <a:extLst>
              <a:ext uri="{FF2B5EF4-FFF2-40B4-BE49-F238E27FC236}">
                <a16:creationId xmlns:a16="http://schemas.microsoft.com/office/drawing/2014/main" id="{8634E989-7C60-314F-9C68-A8C6FEEB9F1D}"/>
              </a:ext>
            </a:extLst>
          </p:cNvPr>
          <p:cNvSpPr txBox="1">
            <a:spLocks noChangeArrowheads="1"/>
          </p:cNvSpPr>
          <p:nvPr/>
        </p:nvSpPr>
        <p:spPr bwMode="auto">
          <a:xfrm>
            <a:off x="6842578" y="6266543"/>
            <a:ext cx="1168400" cy="317500"/>
          </a:xfrm>
          <a:prstGeom prst="rect">
            <a:avLst/>
          </a:prstGeom>
          <a:solidFill>
            <a:schemeClr val="bg1"/>
          </a:solidFill>
          <a:ln w="9525">
            <a:noFill/>
            <a:miter lim="800000"/>
            <a:headEnd/>
            <a:tailEnd/>
          </a:ln>
        </p:spPr>
        <p:txBody>
          <a:bodyPr rot="0" vert="horz" wrap="square" lIns="0" tIns="45720" rIns="0" bIns="45720" anchor="t" anchorCtr="0">
            <a:noAutofit/>
          </a:bodyPr>
          <a:lstStyle/>
          <a:p>
            <a:pPr>
              <a:lnSpc>
                <a:spcPct val="107000"/>
              </a:lnSpc>
              <a:spcAft>
                <a:spcPts val="800"/>
              </a:spcAft>
            </a:pPr>
            <a:r>
              <a:rPr lang="it-IT" sz="700" b="1" kern="100">
                <a:effectLst/>
                <a:latin typeface="Calibri" panose="020F0502020204030204" pitchFamily="34" charset="0"/>
                <a:ea typeface="Calibri" panose="020F0502020204030204" pitchFamily="34" charset="0"/>
                <a:cs typeface="Calibri" panose="020F0502020204030204" pitchFamily="34" charset="0"/>
              </a:rPr>
              <a:t>1° versione: File JSON Database</a:t>
            </a:r>
            <a:endParaRPr lang="it-IT"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700" b="1" kern="100">
                <a:effectLst/>
                <a:latin typeface="Calibri" panose="020F0502020204030204" pitchFamily="34" charset="0"/>
                <a:ea typeface="Calibri" panose="020F0502020204030204" pitchFamily="34" charset="0"/>
                <a:cs typeface="Calibri" panose="020F0502020204030204" pitchFamily="34" charset="0"/>
              </a:rPr>
              <a:t>2° versione: </a:t>
            </a:r>
            <a:r>
              <a:rPr lang="en-US" sz="700" b="1" kern="100">
                <a:effectLst/>
                <a:latin typeface="Calibri" panose="020F0502020204030204" pitchFamily="34" charset="0"/>
                <a:ea typeface="Calibri" panose="020F0502020204030204" pitchFamily="34" charset="0"/>
                <a:cs typeface="Calibri" panose="020F0502020204030204" pitchFamily="34" charset="0"/>
              </a:rPr>
              <a:t>Atlas Database</a:t>
            </a:r>
            <a:endParaRPr lang="it-IT" sz="11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73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A93BF1DC-10F5-877E-83C6-8521A157D8D1}"/>
              </a:ext>
            </a:extLst>
          </p:cNvPr>
          <p:cNvSpPr>
            <a:spLocks noGrp="1"/>
          </p:cNvSpPr>
          <p:nvPr>
            <p:ph type="title"/>
          </p:nvPr>
        </p:nvSpPr>
        <p:spPr>
          <a:xfrm>
            <a:off x="0" y="0"/>
            <a:ext cx="12191999" cy="1059305"/>
          </a:xfrm>
        </p:spPr>
        <p:txBody>
          <a:bodyPr anchor="ctr">
            <a:noAutofit/>
          </a:bodyPr>
          <a:lstStyle/>
          <a:p>
            <a:pPr algn="ctr"/>
            <a:r>
              <a:rPr lang="en-GB" sz="4000" b="1" dirty="0"/>
              <a:t>TOOL</a:t>
            </a:r>
            <a:r>
              <a:rPr lang="en-GB" sz="4400" b="1" dirty="0"/>
              <a:t> </a:t>
            </a:r>
            <a:r>
              <a:rPr lang="en-GB" sz="4000" b="1" dirty="0"/>
              <a:t>CHAIN</a:t>
            </a:r>
            <a:endParaRPr lang="it-IT" sz="4000" b="1" dirty="0"/>
          </a:p>
        </p:txBody>
      </p:sp>
      <p:graphicFrame>
        <p:nvGraphicFramePr>
          <p:cNvPr id="9" name="Segnaposto contenuto 4">
            <a:extLst>
              <a:ext uri="{FF2B5EF4-FFF2-40B4-BE49-F238E27FC236}">
                <a16:creationId xmlns:a16="http://schemas.microsoft.com/office/drawing/2014/main" id="{FDB95AA9-A405-D20E-C7A7-ED232BA49AB5}"/>
              </a:ext>
            </a:extLst>
          </p:cNvPr>
          <p:cNvGraphicFramePr>
            <a:graphicFrameLocks noGrp="1"/>
          </p:cNvGraphicFramePr>
          <p:nvPr>
            <p:ph sz="half" idx="1"/>
            <p:extLst>
              <p:ext uri="{D42A27DB-BD31-4B8C-83A1-F6EECF244321}">
                <p14:modId xmlns:p14="http://schemas.microsoft.com/office/powerpoint/2010/main" val="3798811450"/>
              </p:ext>
            </p:extLst>
          </p:nvPr>
        </p:nvGraphicFramePr>
        <p:xfrm>
          <a:off x="1" y="1496834"/>
          <a:ext cx="6096000" cy="4968002"/>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3004266471"/>
                    </a:ext>
                  </a:extLst>
                </a:gridCol>
                <a:gridCol w="2032000">
                  <a:extLst>
                    <a:ext uri="{9D8B030D-6E8A-4147-A177-3AD203B41FA5}">
                      <a16:colId xmlns:a16="http://schemas.microsoft.com/office/drawing/2014/main" val="2626993944"/>
                    </a:ext>
                  </a:extLst>
                </a:gridCol>
                <a:gridCol w="2032000">
                  <a:extLst>
                    <a:ext uri="{9D8B030D-6E8A-4147-A177-3AD203B41FA5}">
                      <a16:colId xmlns:a16="http://schemas.microsoft.com/office/drawing/2014/main" val="1488276977"/>
                    </a:ext>
                  </a:extLst>
                </a:gridCol>
              </a:tblGrid>
              <a:tr h="353033">
                <a:tc>
                  <a:txBody>
                    <a:bodyPr/>
                    <a:lstStyle/>
                    <a:p>
                      <a:pPr algn="ctr">
                        <a:lnSpc>
                          <a:spcPct val="107000"/>
                        </a:lnSpc>
                        <a:spcAft>
                          <a:spcPts val="800"/>
                        </a:spcAft>
                      </a:pPr>
                      <a:r>
                        <a:rPr lang="en-GB" sz="2000" b="1" kern="0" dirty="0">
                          <a:effectLst/>
                          <a:latin typeface="Calibri" panose="020F0502020204030204" pitchFamily="34" charset="0"/>
                          <a:ea typeface="Calibri" panose="020F0502020204030204" pitchFamily="34" charset="0"/>
                          <a:cs typeface="Times New Roman" panose="02020603050405020304" pitchFamily="18" charset="0"/>
                        </a:rPr>
                        <a:t>Nome</a:t>
                      </a:r>
                      <a:endParaRPr lang="it-IT"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gn="ctr">
                        <a:lnSpc>
                          <a:spcPct val="107000"/>
                        </a:lnSpc>
                        <a:spcAft>
                          <a:spcPts val="800"/>
                        </a:spcAft>
                      </a:pPr>
                      <a:r>
                        <a:rPr lang="it-IT" sz="2000" kern="0" dirty="0">
                          <a:effectLst/>
                        </a:rPr>
                        <a:t>Tipo</a:t>
                      </a:r>
                      <a:endParaRPr lang="it-IT"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gn="ctr">
                        <a:lnSpc>
                          <a:spcPct val="107000"/>
                        </a:lnSpc>
                        <a:spcAft>
                          <a:spcPts val="800"/>
                        </a:spcAft>
                      </a:pPr>
                      <a:r>
                        <a:rPr lang="it-IT" sz="2000" kern="0" dirty="0">
                          <a:effectLst/>
                        </a:rPr>
                        <a:t>Funzione</a:t>
                      </a:r>
                      <a:endParaRPr lang="it-IT"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3107598604"/>
                  </a:ext>
                </a:extLst>
              </a:tr>
              <a:tr h="365532">
                <a:tc>
                  <a:txBody>
                    <a:bodyPr/>
                    <a:lstStyle/>
                    <a:p>
                      <a:pPr>
                        <a:lnSpc>
                          <a:spcPct val="107000"/>
                        </a:lnSpc>
                        <a:spcAft>
                          <a:spcPts val="800"/>
                        </a:spcAft>
                      </a:pPr>
                      <a:r>
                        <a:rPr lang="it-IT" sz="1800" kern="0" dirty="0">
                          <a:effectLst/>
                        </a:rPr>
                        <a:t>Windows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Sistema Operativo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SO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2681846314"/>
                  </a:ext>
                </a:extLst>
              </a:tr>
              <a:tr h="648745">
                <a:tc>
                  <a:txBody>
                    <a:bodyPr/>
                    <a:lstStyle/>
                    <a:p>
                      <a:pPr>
                        <a:lnSpc>
                          <a:spcPct val="107000"/>
                        </a:lnSpc>
                        <a:spcAft>
                          <a:spcPts val="800"/>
                        </a:spcAft>
                      </a:pPr>
                      <a:r>
                        <a:rPr lang="it-IT" sz="1800" kern="0">
                          <a:effectLst/>
                        </a:rPr>
                        <a:t>Java 17</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Linguaggio di programmazione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Language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986900755"/>
                  </a:ext>
                </a:extLst>
              </a:tr>
              <a:tr h="316283">
                <a:tc>
                  <a:txBody>
                    <a:bodyPr/>
                    <a:lstStyle/>
                    <a:p>
                      <a:pPr>
                        <a:lnSpc>
                          <a:spcPct val="107000"/>
                        </a:lnSpc>
                        <a:spcAft>
                          <a:spcPts val="800"/>
                        </a:spcAft>
                      </a:pPr>
                      <a:r>
                        <a:rPr lang="it-IT" sz="1800" kern="0">
                          <a:effectLst/>
                        </a:rPr>
                        <a:t>JDK 20</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Development Kit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Ambiente Sviluppo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1310171159"/>
                  </a:ext>
                </a:extLst>
              </a:tr>
              <a:tr h="328699">
                <a:tc>
                  <a:txBody>
                    <a:bodyPr/>
                    <a:lstStyle/>
                    <a:p>
                      <a:pPr>
                        <a:lnSpc>
                          <a:spcPct val="107000"/>
                        </a:lnSpc>
                        <a:spcAft>
                          <a:spcPts val="800"/>
                        </a:spcAft>
                      </a:pPr>
                      <a:r>
                        <a:rPr lang="it-IT" sz="1800" kern="0">
                          <a:effectLst/>
                        </a:rPr>
                        <a:t>Eclipse 4.29.0</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a:effectLst/>
                        </a:rPr>
                        <a:t>IDE</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Ambiente Sviluppo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2336169684"/>
                  </a:ext>
                </a:extLst>
              </a:tr>
              <a:tr h="328699">
                <a:tc>
                  <a:txBody>
                    <a:bodyPr/>
                    <a:lstStyle/>
                    <a:p>
                      <a:pPr>
                        <a:lnSpc>
                          <a:spcPct val="107000"/>
                        </a:lnSpc>
                        <a:spcAft>
                          <a:spcPts val="800"/>
                        </a:spcAft>
                      </a:pPr>
                      <a:r>
                        <a:rPr lang="it-IT" sz="1800" kern="100" noProof="1">
                          <a:effectLst/>
                          <a:latin typeface="Calibri" panose="020F0502020204030204" pitchFamily="34" charset="0"/>
                          <a:ea typeface="Calibri" panose="020F0502020204030204" pitchFamily="34" charset="0"/>
                          <a:cs typeface="Times New Roman" panose="02020603050405020304" pitchFamily="18" charset="0"/>
                        </a:rPr>
                        <a:t>Maven </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4.0.0</a:t>
                      </a:r>
                    </a:p>
                  </a:txBody>
                  <a:tcPr marL="48198" marR="48198" marT="0" marB="0"/>
                </a:tc>
                <a:tc>
                  <a:txBody>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Build Tool</a:t>
                      </a:r>
                    </a:p>
                  </a:txBody>
                  <a:tcPr marL="48198" marR="48198" marT="0" marB="0"/>
                </a:tc>
                <a:tc>
                  <a:txBody>
                    <a:bodyPr/>
                    <a:lstStyle/>
                    <a:p>
                      <a:pPr>
                        <a:lnSpc>
                          <a:spcPct val="107000"/>
                        </a:lnSpc>
                        <a:spcAft>
                          <a:spcPts val="8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Gest</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dipendenze</a:t>
                      </a:r>
                    </a:p>
                  </a:txBody>
                  <a:tcPr marL="48198" marR="48198" marT="0" marB="0"/>
                </a:tc>
                <a:extLst>
                  <a:ext uri="{0D108BD9-81ED-4DB2-BD59-A6C34878D82A}">
                    <a16:rowId xmlns:a16="http://schemas.microsoft.com/office/drawing/2014/main" val="577299505"/>
                  </a:ext>
                </a:extLst>
              </a:tr>
              <a:tr h="328699">
                <a:tc>
                  <a:txBody>
                    <a:bodyPr/>
                    <a:lstStyle/>
                    <a:p>
                      <a:pPr>
                        <a:lnSpc>
                          <a:spcPct val="107000"/>
                        </a:lnSpc>
                        <a:spcAft>
                          <a:spcPts val="800"/>
                        </a:spcAft>
                      </a:pPr>
                      <a:r>
                        <a:rPr lang="it-IT" sz="1800" kern="0" dirty="0" err="1">
                          <a:effectLst/>
                        </a:rPr>
                        <a:t>sonarLint</a:t>
                      </a:r>
                      <a:r>
                        <a:rPr lang="it-IT" sz="1800" kern="0" dirty="0">
                          <a:effectLst/>
                        </a:rPr>
                        <a:t> 10.5</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a:effectLst/>
                        </a:rPr>
                        <a:t>Plugin Eclipse</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Quality + Security</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1912374020"/>
                  </a:ext>
                </a:extLst>
              </a:tr>
              <a:tr h="316283">
                <a:tc>
                  <a:txBody>
                    <a:bodyPr/>
                    <a:lstStyle/>
                    <a:p>
                      <a:pPr>
                        <a:lnSpc>
                          <a:spcPct val="107000"/>
                        </a:lnSpc>
                        <a:spcAft>
                          <a:spcPts val="800"/>
                        </a:spcAft>
                      </a:pPr>
                      <a:r>
                        <a:rPr lang="it-IT" sz="1800" kern="0">
                          <a:effectLst/>
                        </a:rPr>
                        <a:t>codeMR 2020..4.1</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Plugin Eclipse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Analisi Statica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1446286821"/>
                  </a:ext>
                </a:extLst>
              </a:tr>
              <a:tr h="355840">
                <a:tc>
                  <a:txBody>
                    <a:bodyPr/>
                    <a:lstStyle/>
                    <a:p>
                      <a:pPr>
                        <a:lnSpc>
                          <a:spcPct val="107000"/>
                        </a:lnSpc>
                        <a:spcAft>
                          <a:spcPts val="800"/>
                        </a:spcAft>
                      </a:pPr>
                      <a:r>
                        <a:rPr lang="it-IT" sz="1800" kern="0">
                          <a:effectLst/>
                        </a:rPr>
                        <a:t>JUnit5 5.10.1</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a:effectLst/>
                        </a:rPr>
                        <a:t>Libreria di test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Analisi Dinamica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2301461292"/>
                  </a:ext>
                </a:extLst>
              </a:tr>
              <a:tr h="648745">
                <a:tc>
                  <a:txBody>
                    <a:bodyPr/>
                    <a:lstStyle/>
                    <a:p>
                      <a:pPr>
                        <a:lnSpc>
                          <a:spcPct val="107000"/>
                        </a:lnSpc>
                        <a:spcAft>
                          <a:spcPts val="800"/>
                        </a:spcAft>
                      </a:pPr>
                      <a:r>
                        <a:rPr lang="it-IT" sz="1800" kern="0" dirty="0" err="1">
                          <a:effectLst/>
                        </a:rPr>
                        <a:t>JavaDoc</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a:effectLst/>
                        </a:rPr>
                        <a:t>Plugin Eclipse</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nSpc>
                          <a:spcPct val="107000"/>
                        </a:lnSpc>
                        <a:spcAft>
                          <a:spcPts val="800"/>
                        </a:spcAft>
                      </a:pPr>
                      <a:r>
                        <a:rPr lang="it-IT" sz="1800" kern="0" dirty="0">
                          <a:effectLst/>
                        </a:rPr>
                        <a:t>Strumento di Documentazione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2162114171"/>
                  </a:ext>
                </a:extLst>
              </a:tr>
              <a:tr h="648745">
                <a:tc>
                  <a:txBody>
                    <a:bodyPr/>
                    <a:lstStyle/>
                    <a:p>
                      <a:pPr>
                        <a:lnSpc>
                          <a:spcPct val="107000"/>
                        </a:lnSpc>
                        <a:spcAft>
                          <a:spcPts val="800"/>
                        </a:spcAft>
                      </a:pPr>
                      <a:r>
                        <a:rPr lang="it-IT" sz="1800" kern="0" dirty="0" err="1">
                          <a:effectLst/>
                        </a:rPr>
                        <a:t>SpringBoot</a:t>
                      </a:r>
                      <a:r>
                        <a:rPr lang="it-IT" sz="1800" kern="0" dirty="0">
                          <a:effectLst/>
                        </a:rPr>
                        <a:t> 3.2.0</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Framework</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Framework per Applicazioni WEB</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524318233"/>
                  </a:ext>
                </a:extLst>
              </a:tr>
              <a:tr h="328699">
                <a:tc>
                  <a:txBody>
                    <a:bodyPr/>
                    <a:lstStyle/>
                    <a:p>
                      <a:pPr>
                        <a:lnSpc>
                          <a:spcPct val="107000"/>
                        </a:lnSpc>
                        <a:spcAft>
                          <a:spcPts val="800"/>
                        </a:spcAft>
                      </a:pPr>
                      <a:r>
                        <a:rPr lang="it-IT" sz="1800" kern="0" dirty="0" err="1">
                          <a:effectLst/>
                        </a:rPr>
                        <a:t>JavaFX</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Libreria</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Componenti UI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2597199139"/>
                  </a:ext>
                </a:extLst>
              </a:tr>
            </a:tbl>
          </a:graphicData>
        </a:graphic>
      </p:graphicFrame>
      <p:graphicFrame>
        <p:nvGraphicFramePr>
          <p:cNvPr id="10" name="Segnaposto contenuto 7">
            <a:extLst>
              <a:ext uri="{FF2B5EF4-FFF2-40B4-BE49-F238E27FC236}">
                <a16:creationId xmlns:a16="http://schemas.microsoft.com/office/drawing/2014/main" id="{6923723A-EA9F-2813-E2FD-4843CA5CD07F}"/>
              </a:ext>
            </a:extLst>
          </p:cNvPr>
          <p:cNvGraphicFramePr>
            <a:graphicFrameLocks noGrp="1"/>
          </p:cNvGraphicFramePr>
          <p:nvPr>
            <p:ph sz="half" idx="2"/>
            <p:extLst>
              <p:ext uri="{D42A27DB-BD31-4B8C-83A1-F6EECF244321}">
                <p14:modId xmlns:p14="http://schemas.microsoft.com/office/powerpoint/2010/main" val="1227085865"/>
              </p:ext>
            </p:extLst>
          </p:nvPr>
        </p:nvGraphicFramePr>
        <p:xfrm>
          <a:off x="6196818" y="1512277"/>
          <a:ext cx="5995182" cy="4931998"/>
        </p:xfrm>
        <a:graphic>
          <a:graphicData uri="http://schemas.openxmlformats.org/drawingml/2006/table">
            <a:tbl>
              <a:tblPr firstRow="1" firstCol="1" bandRow="1">
                <a:tableStyleId>{5C22544A-7EE6-4342-B048-85BDC9FD1C3A}</a:tableStyleId>
              </a:tblPr>
              <a:tblGrid>
                <a:gridCol w="1998394">
                  <a:extLst>
                    <a:ext uri="{9D8B030D-6E8A-4147-A177-3AD203B41FA5}">
                      <a16:colId xmlns:a16="http://schemas.microsoft.com/office/drawing/2014/main" val="2292858898"/>
                    </a:ext>
                  </a:extLst>
                </a:gridCol>
                <a:gridCol w="1998394">
                  <a:extLst>
                    <a:ext uri="{9D8B030D-6E8A-4147-A177-3AD203B41FA5}">
                      <a16:colId xmlns:a16="http://schemas.microsoft.com/office/drawing/2014/main" val="2300376411"/>
                    </a:ext>
                  </a:extLst>
                </a:gridCol>
                <a:gridCol w="1998394">
                  <a:extLst>
                    <a:ext uri="{9D8B030D-6E8A-4147-A177-3AD203B41FA5}">
                      <a16:colId xmlns:a16="http://schemas.microsoft.com/office/drawing/2014/main" val="498981514"/>
                    </a:ext>
                  </a:extLst>
                </a:gridCol>
              </a:tblGrid>
              <a:tr h="357624">
                <a:tc>
                  <a:txBody>
                    <a:bodyPr/>
                    <a:lstStyle/>
                    <a:p>
                      <a:pPr algn="ctr">
                        <a:lnSpc>
                          <a:spcPct val="107000"/>
                        </a:lnSpc>
                        <a:spcAft>
                          <a:spcPts val="800"/>
                        </a:spcAft>
                      </a:pPr>
                      <a:r>
                        <a:rPr lang="en-GB" sz="2000" b="1" kern="0" dirty="0">
                          <a:effectLst/>
                          <a:latin typeface="Calibri" panose="020F0502020204030204" pitchFamily="34" charset="0"/>
                          <a:ea typeface="Calibri" panose="020F0502020204030204" pitchFamily="34" charset="0"/>
                          <a:cs typeface="Times New Roman" panose="02020603050405020304" pitchFamily="18" charset="0"/>
                        </a:rPr>
                        <a:t>Nome</a:t>
                      </a:r>
                      <a:endParaRPr lang="it-IT" sz="20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gn="ctr">
                        <a:lnSpc>
                          <a:spcPct val="107000"/>
                        </a:lnSpc>
                        <a:spcAft>
                          <a:spcPts val="800"/>
                        </a:spcAft>
                      </a:pPr>
                      <a:r>
                        <a:rPr lang="it-IT" sz="2000" kern="0" dirty="0">
                          <a:effectLst/>
                        </a:rPr>
                        <a:t>Tipo</a:t>
                      </a:r>
                      <a:endParaRPr lang="it-IT"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tc>
                  <a:txBody>
                    <a:bodyPr/>
                    <a:lstStyle/>
                    <a:p>
                      <a:pPr algn="ctr">
                        <a:lnSpc>
                          <a:spcPct val="107000"/>
                        </a:lnSpc>
                        <a:spcAft>
                          <a:spcPts val="800"/>
                        </a:spcAft>
                      </a:pPr>
                      <a:r>
                        <a:rPr lang="it-IT" sz="2000" kern="0" dirty="0">
                          <a:effectLst/>
                        </a:rPr>
                        <a:t>Funzione</a:t>
                      </a:r>
                      <a:endParaRPr lang="it-IT"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98" marR="48198" marT="0" marB="0"/>
                </a:tc>
                <a:extLst>
                  <a:ext uri="{0D108BD9-81ED-4DB2-BD59-A6C34878D82A}">
                    <a16:rowId xmlns:a16="http://schemas.microsoft.com/office/drawing/2014/main" val="2401193380"/>
                  </a:ext>
                </a:extLst>
              </a:tr>
              <a:tr h="320387">
                <a:tc>
                  <a:txBody>
                    <a:bodyPr/>
                    <a:lstStyle/>
                    <a:p>
                      <a:pPr>
                        <a:lnSpc>
                          <a:spcPct val="107000"/>
                        </a:lnSpc>
                        <a:spcAft>
                          <a:spcPts val="800"/>
                        </a:spcAft>
                      </a:pPr>
                      <a:r>
                        <a:rPr lang="it-IT" sz="1800" kern="0" dirty="0">
                          <a:effectLst/>
                        </a:rPr>
                        <a:t>JSON</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Formato file</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Data Base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2806516218"/>
                  </a:ext>
                </a:extLst>
              </a:tr>
              <a:tr h="340835">
                <a:tc>
                  <a:txBody>
                    <a:bodyPr/>
                    <a:lstStyle/>
                    <a:p>
                      <a:pPr>
                        <a:lnSpc>
                          <a:spcPct val="107000"/>
                        </a:lnSpc>
                        <a:spcAft>
                          <a:spcPts val="800"/>
                        </a:spcAft>
                      </a:pPr>
                      <a:r>
                        <a:rPr lang="it-IT" sz="1800" kern="0">
                          <a:effectLst/>
                        </a:rPr>
                        <a:t>Gson</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Libreria</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err="1">
                          <a:effectLst/>
                        </a:rPr>
                        <a:t>SerDE</a:t>
                      </a:r>
                      <a:r>
                        <a:rPr lang="it-IT" sz="1800" kern="0" dirty="0">
                          <a:effectLst/>
                        </a:rPr>
                        <a:t> formato json</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821761428"/>
                  </a:ext>
                </a:extLst>
              </a:tr>
              <a:tr h="320387">
                <a:tc>
                  <a:txBody>
                    <a:bodyPr/>
                    <a:lstStyle/>
                    <a:p>
                      <a:pPr>
                        <a:lnSpc>
                          <a:spcPct val="107000"/>
                        </a:lnSpc>
                        <a:spcAft>
                          <a:spcPts val="800"/>
                        </a:spcAft>
                      </a:pPr>
                      <a:r>
                        <a:rPr lang="it-IT" sz="1800" kern="0">
                          <a:effectLst/>
                        </a:rPr>
                        <a:t>Git Hub</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SAAS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WEB Repository</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257676440"/>
                  </a:ext>
                </a:extLst>
              </a:tr>
              <a:tr h="658628">
                <a:tc>
                  <a:txBody>
                    <a:bodyPr/>
                    <a:lstStyle/>
                    <a:p>
                      <a:pPr>
                        <a:lnSpc>
                          <a:spcPct val="107000"/>
                        </a:lnSpc>
                        <a:spcAft>
                          <a:spcPts val="8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MongoDB</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Software</a:t>
                      </a:r>
                    </a:p>
                  </a:txBody>
                  <a:tcPr marL="48109" marR="48109" marT="0" marB="0"/>
                </a:tc>
                <a:tc>
                  <a:txBody>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DBMS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NoSQL</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in locale</a:t>
                      </a:r>
                    </a:p>
                  </a:txBody>
                  <a:tcPr marL="48109" marR="48109" marT="0" marB="0"/>
                </a:tc>
                <a:extLst>
                  <a:ext uri="{0D108BD9-81ED-4DB2-BD59-A6C34878D82A}">
                    <a16:rowId xmlns:a16="http://schemas.microsoft.com/office/drawing/2014/main" val="1369262671"/>
                  </a:ext>
                </a:extLst>
              </a:tr>
              <a:tr h="658628">
                <a:tc>
                  <a:txBody>
                    <a:bodyPr/>
                    <a:lstStyle/>
                    <a:p>
                      <a:pPr>
                        <a:lnSpc>
                          <a:spcPct val="107000"/>
                        </a:lnSpc>
                        <a:spcAft>
                          <a:spcPts val="8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AtlasDB</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SAAS</a:t>
                      </a:r>
                    </a:p>
                  </a:txBody>
                  <a:tcPr marL="48109" marR="48109" marT="0" marB="0"/>
                </a:tc>
                <a:tc>
                  <a:txBody>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DBMS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NoSQL</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in cloud</a:t>
                      </a:r>
                    </a:p>
                  </a:txBody>
                  <a:tcPr marL="48109" marR="48109" marT="0" marB="0"/>
                </a:tc>
                <a:extLst>
                  <a:ext uri="{0D108BD9-81ED-4DB2-BD59-A6C34878D82A}">
                    <a16:rowId xmlns:a16="http://schemas.microsoft.com/office/drawing/2014/main" val="4207970125"/>
                  </a:ext>
                </a:extLst>
              </a:tr>
              <a:tr h="320387">
                <a:tc>
                  <a:txBody>
                    <a:bodyPr/>
                    <a:lstStyle/>
                    <a:p>
                      <a:pPr>
                        <a:lnSpc>
                          <a:spcPct val="107000"/>
                        </a:lnSpc>
                        <a:spcAft>
                          <a:spcPts val="800"/>
                        </a:spcAft>
                      </a:pPr>
                      <a:r>
                        <a:rPr lang="it-IT" sz="1800" kern="0" dirty="0" err="1">
                          <a:effectLst/>
                        </a:rPr>
                        <a:t>Trello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SAAS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Gestione progetti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3041833517"/>
                  </a:ext>
                </a:extLst>
              </a:tr>
              <a:tr h="320387">
                <a:tc>
                  <a:txBody>
                    <a:bodyPr/>
                    <a:lstStyle/>
                    <a:p>
                      <a:pPr>
                        <a:lnSpc>
                          <a:spcPct val="107000"/>
                        </a:lnSpc>
                        <a:spcAft>
                          <a:spcPts val="800"/>
                        </a:spcAft>
                      </a:pPr>
                      <a:r>
                        <a:rPr lang="it-IT" sz="1800" kern="0">
                          <a:effectLst/>
                        </a:rPr>
                        <a:t>Teams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SAAS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Call + chat</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3594887037"/>
                  </a:ext>
                </a:extLst>
              </a:tr>
              <a:tr h="320387">
                <a:tc>
                  <a:txBody>
                    <a:bodyPr/>
                    <a:lstStyle/>
                    <a:p>
                      <a:pPr>
                        <a:lnSpc>
                          <a:spcPct val="107000"/>
                        </a:lnSpc>
                        <a:spcAft>
                          <a:spcPts val="800"/>
                        </a:spcAft>
                      </a:pPr>
                      <a:r>
                        <a:rPr lang="it-IT" sz="1800" kern="0">
                          <a:effectLst/>
                        </a:rPr>
                        <a:t>WhatsApp</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SAAS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Call + chat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614205658"/>
                  </a:ext>
                </a:extLst>
              </a:tr>
              <a:tr h="657174">
                <a:tc>
                  <a:txBody>
                    <a:bodyPr/>
                    <a:lstStyle/>
                    <a:p>
                      <a:pPr>
                        <a:lnSpc>
                          <a:spcPct val="107000"/>
                        </a:lnSpc>
                        <a:spcAft>
                          <a:spcPts val="800"/>
                        </a:spcAft>
                      </a:pPr>
                      <a:r>
                        <a:rPr lang="it-IT" sz="1800" kern="0">
                          <a:effectLst/>
                        </a:rPr>
                        <a:t>Draw.io</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a:effectLst/>
                        </a:rPr>
                        <a:t>SAAS</a:t>
                      </a:r>
                      <a:endParaRPr lang="it-IT"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Grafici e diagrammi UML</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3637845548"/>
                  </a:ext>
                </a:extLst>
              </a:tr>
              <a:tr h="657174">
                <a:tc>
                  <a:txBody>
                    <a:bodyPr/>
                    <a:lstStyle/>
                    <a:p>
                      <a:pPr>
                        <a:lnSpc>
                          <a:spcPct val="107000"/>
                        </a:lnSpc>
                        <a:spcAft>
                          <a:spcPts val="800"/>
                        </a:spcAft>
                      </a:pPr>
                      <a:r>
                        <a:rPr lang="it-IT" sz="1800" kern="0" dirty="0">
                          <a:effectLst/>
                        </a:rPr>
                        <a:t>MS Office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Software (Word e PowerPoint)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tc>
                  <a:txBody>
                    <a:bodyPr/>
                    <a:lstStyle/>
                    <a:p>
                      <a:pPr>
                        <a:lnSpc>
                          <a:spcPct val="107000"/>
                        </a:lnSpc>
                        <a:spcAft>
                          <a:spcPts val="800"/>
                        </a:spcAft>
                      </a:pPr>
                      <a:r>
                        <a:rPr lang="it-IT" sz="1800" kern="0" dirty="0">
                          <a:effectLst/>
                        </a:rPr>
                        <a:t>Documentazione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8109" marR="48109" marT="0" marB="0"/>
                </a:tc>
                <a:extLst>
                  <a:ext uri="{0D108BD9-81ED-4DB2-BD59-A6C34878D82A}">
                    <a16:rowId xmlns:a16="http://schemas.microsoft.com/office/drawing/2014/main" val="133833667"/>
                  </a:ext>
                </a:extLst>
              </a:tr>
            </a:tbl>
          </a:graphicData>
        </a:graphic>
      </p:graphicFrame>
    </p:spTree>
    <p:extLst>
      <p:ext uri="{BB962C8B-B14F-4D97-AF65-F5344CB8AC3E}">
        <p14:creationId xmlns:p14="http://schemas.microsoft.com/office/powerpoint/2010/main" val="3934573378"/>
      </p:ext>
    </p:extLst>
  </p:cSld>
  <p:clrMapOvr>
    <a:masterClrMapping/>
  </p:clrMapOvr>
</p:sld>
</file>

<file path=ppt/theme/theme1.xml><?xml version="1.0" encoding="utf-8"?>
<a:theme xmlns:a="http://schemas.openxmlformats.org/drawingml/2006/main" name="Raccolta">
  <a:themeElements>
    <a:clrScheme name="Raccolt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Raccolt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accolt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669</TotalTime>
  <Words>3634</Words>
  <Application>Microsoft Office PowerPoint</Application>
  <PresentationFormat>Widescreen</PresentationFormat>
  <Paragraphs>393</Paragraphs>
  <Slides>52</Slides>
  <Notes>28</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52</vt:i4>
      </vt:variant>
    </vt:vector>
  </HeadingPairs>
  <TitlesOfParts>
    <vt:vector size="60" baseType="lpstr">
      <vt:lpstr>Aptos</vt:lpstr>
      <vt:lpstr>Arial</vt:lpstr>
      <vt:lpstr>Calibri</vt:lpstr>
      <vt:lpstr>Gill Sans MT</vt:lpstr>
      <vt:lpstr>Symbol</vt:lpstr>
      <vt:lpstr>Times New Roman</vt:lpstr>
      <vt:lpstr>Wingdings</vt:lpstr>
      <vt:lpstr>Raccolta</vt:lpstr>
      <vt:lpstr>Progetto Event</vt:lpstr>
      <vt:lpstr>Modello organizzativo</vt:lpstr>
      <vt:lpstr>Definizione requisiti: non funzionali</vt:lpstr>
      <vt:lpstr>Definizione requisiti funzionali:</vt:lpstr>
      <vt:lpstr>Informal Deployment Diagram</vt:lpstr>
      <vt:lpstr>EARLY ARCHITECTURE DESIGN</vt:lpstr>
      <vt:lpstr>Presentazione standard di PowerPoint</vt:lpstr>
      <vt:lpstr>Presentazione standard di PowerPoint</vt:lpstr>
      <vt:lpstr>TOOL CHAIN</vt:lpstr>
      <vt:lpstr>Implementazione codice:  PRIMA ITERAZIONE</vt:lpstr>
      <vt:lpstr>Implementazione codice:  PRIMA ITERAZIONE</vt:lpstr>
      <vt:lpstr>Implementazione codice:  PRIMA ITERAZIONE</vt:lpstr>
      <vt:lpstr>Implementazione codice:  PRIMA ITERAZIONE</vt:lpstr>
      <vt:lpstr>Implementazione codice:  PRIMA ITERAZIONE</vt:lpstr>
      <vt:lpstr>Implementazione codice:  PRIMA ITERAZIONE</vt:lpstr>
      <vt:lpstr>Presentazione standard di PowerPoint</vt:lpstr>
      <vt:lpstr>Presentazione standard di PowerPoint</vt:lpstr>
      <vt:lpstr>Implementazione codice:  VERSIONE 2</vt:lpstr>
      <vt:lpstr>Presentazione standard di PowerPoint</vt:lpstr>
      <vt:lpstr>Presentazione standard di PowerPoint</vt:lpstr>
      <vt:lpstr>CLASS DIAGRAM: DESIGN PATTERNs</vt:lpstr>
      <vt:lpstr>CLASS DIAGRAM: DESIGN PATTERNs</vt:lpstr>
      <vt:lpstr>CLASS DIAGRAM: DESIGN PATTERNs</vt:lpstr>
      <vt:lpstr>Presentazione standard di PowerPoint</vt:lpstr>
      <vt:lpstr>Presentazione standard di PowerPoint</vt:lpstr>
      <vt:lpstr>Presentazione standard di PowerPoint</vt:lpstr>
      <vt:lpstr>Presentazione standard di PowerPoint</vt:lpstr>
      <vt:lpstr>Analisi statica: SONAR LINT</vt:lpstr>
      <vt:lpstr>Presentazione standard di PowerPoint</vt:lpstr>
      <vt:lpstr>Presentazione standard di PowerPoint</vt:lpstr>
      <vt:lpstr>Presentazione standard di PowerPoint</vt:lpstr>
      <vt:lpstr>Presentazione standard di PowerPoint</vt:lpstr>
      <vt:lpstr>Analisi STATICA: codemr ITERazionE FINALE</vt:lpstr>
      <vt:lpstr>Analisi STATICA: codemr ITERazionE FINALE</vt:lpstr>
      <vt:lpstr>Analisi STATICA: codemr ITERazionE FINALE</vt:lpstr>
      <vt:lpstr>Analisi STATICA: codemr ITERazionE FINALE</vt:lpstr>
      <vt:lpstr>Presentazione standard di PowerPoint</vt:lpstr>
      <vt:lpstr>Analisi STATICA: codemr ITERazionE FINALE</vt:lpstr>
      <vt:lpstr>Analisi dinamica: junit5</vt:lpstr>
      <vt:lpstr>Presentazione standard di PowerPoint</vt:lpstr>
      <vt:lpstr>Presentazione standard di PowerPoint</vt:lpstr>
      <vt:lpstr>CLASS DIAGRAM (set completo)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Iotti</dc:creator>
  <cp:lastModifiedBy>Gaetano Comandatore</cp:lastModifiedBy>
  <cp:revision>56</cp:revision>
  <dcterms:created xsi:type="dcterms:W3CDTF">2024-07-26T14:24:02Z</dcterms:created>
  <dcterms:modified xsi:type="dcterms:W3CDTF">2024-09-01T08:13:29Z</dcterms:modified>
</cp:coreProperties>
</file>